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7" r:id="rId1"/>
  </p:sldMasterIdLst>
  <p:sldIdLst>
    <p:sldId id="474" r:id="rId2"/>
    <p:sldId id="257" r:id="rId3"/>
    <p:sldId id="390" r:id="rId4"/>
    <p:sldId id="475" r:id="rId5"/>
    <p:sldId id="476" r:id="rId6"/>
    <p:sldId id="479" r:id="rId7"/>
    <p:sldId id="478" r:id="rId8"/>
    <p:sldId id="482" r:id="rId9"/>
    <p:sldId id="422" r:id="rId10"/>
    <p:sldId id="485" r:id="rId11"/>
    <p:sldId id="480" r:id="rId12"/>
    <p:sldId id="481" r:id="rId13"/>
    <p:sldId id="373" r:id="rId14"/>
    <p:sldId id="439" r:id="rId15"/>
    <p:sldId id="494" r:id="rId16"/>
    <p:sldId id="488" r:id="rId17"/>
    <p:sldId id="489" r:id="rId18"/>
    <p:sldId id="490" r:id="rId19"/>
    <p:sldId id="492" r:id="rId20"/>
    <p:sldId id="491" r:id="rId21"/>
    <p:sldId id="493" r:id="rId22"/>
    <p:sldId id="483" r:id="rId23"/>
    <p:sldId id="487" r:id="rId24"/>
    <p:sldId id="495" r:id="rId25"/>
    <p:sldId id="496" r:id="rId26"/>
    <p:sldId id="497" r:id="rId27"/>
    <p:sldId id="498" r:id="rId28"/>
    <p:sldId id="502" r:id="rId29"/>
    <p:sldId id="486" r:id="rId30"/>
    <p:sldId id="501" r:id="rId31"/>
    <p:sldId id="499" r:id="rId32"/>
    <p:sldId id="500" r:id="rId33"/>
    <p:sldId id="503" r:id="rId34"/>
    <p:sldId id="504" r:id="rId35"/>
    <p:sldId id="505" r:id="rId36"/>
    <p:sldId id="508" r:id="rId37"/>
    <p:sldId id="506" r:id="rId38"/>
    <p:sldId id="507" r:id="rId39"/>
    <p:sldId id="509" r:id="rId40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Ubuntu" panose="020B0504030602030204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38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0190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764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4538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821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377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386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24292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616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881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9955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46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011517" y="407445"/>
            <a:ext cx="6047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0062"/>
                </a:solidFill>
                <a:latin typeface="Ubuntu" panose="020B0504030602030204" pitchFamily="34" charset="0"/>
              </a:rPr>
              <a:t>     </a:t>
            </a:r>
            <a:r>
              <a:rPr lang="es-ES" sz="2800" b="1" dirty="0">
                <a:solidFill>
                  <a:schemeClr val="accent2"/>
                </a:solidFill>
                <a:latin typeface="Ubuntu" panose="020B0504030602030204" pitchFamily="34" charset="0"/>
              </a:rPr>
              <a:t>Programación</a:t>
            </a:r>
            <a:r>
              <a:rPr lang="es-ES" sz="28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  <a:r>
              <a:rPr lang="es-ES" sz="2800" b="1" dirty="0">
                <a:solidFill>
                  <a:schemeClr val="accent2"/>
                </a:solidFill>
                <a:latin typeface="Ubuntu" panose="020B0504030602030204" pitchFamily="34" charset="0"/>
              </a:rPr>
              <a:t>Básica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7A474AAF-DA68-40BF-AAFC-098A195705FF}"/>
              </a:ext>
            </a:extLst>
          </p:cNvPr>
          <p:cNvSpPr txBox="1"/>
          <p:nvPr/>
        </p:nvSpPr>
        <p:spPr>
          <a:xfrm>
            <a:off x="1368094" y="3228804"/>
            <a:ext cx="8585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Clases y objetos - Encapsulamiento</a:t>
            </a:r>
          </a:p>
        </p:txBody>
      </p:sp>
      <p:grpSp>
        <p:nvGrpSpPr>
          <p:cNvPr id="54" name="Group 32">
            <a:extLst>
              <a:ext uri="{FF2B5EF4-FFF2-40B4-BE49-F238E27FC236}">
                <a16:creationId xmlns:a16="http://schemas.microsoft.com/office/drawing/2014/main" id="{45A0B953-FFFB-4BF9-974F-CED4F3488532}"/>
              </a:ext>
            </a:extLst>
          </p:cNvPr>
          <p:cNvGrpSpPr>
            <a:grpSpLocks/>
          </p:cNvGrpSpPr>
          <p:nvPr/>
        </p:nvGrpSpPr>
        <p:grpSpPr bwMode="auto">
          <a:xfrm>
            <a:off x="903220" y="3275022"/>
            <a:ext cx="390047" cy="369280"/>
            <a:chOff x="2078" y="1680"/>
            <a:chExt cx="1615" cy="1615"/>
          </a:xfrm>
        </p:grpSpPr>
        <p:sp>
          <p:nvSpPr>
            <p:cNvPr id="55" name="Oval 33">
              <a:extLst>
                <a:ext uri="{FF2B5EF4-FFF2-40B4-BE49-F238E27FC236}">
                  <a16:creationId xmlns:a16="http://schemas.microsoft.com/office/drawing/2014/main" id="{CE523D3D-3352-42D7-B1C5-15F900D8347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56" name="Oval 34">
              <a:extLst>
                <a:ext uri="{FF2B5EF4-FFF2-40B4-BE49-F238E27FC236}">
                  <a16:creationId xmlns:a16="http://schemas.microsoft.com/office/drawing/2014/main" id="{A46968FC-66D9-4DBF-B80B-0A8C6D1E25D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72" name="Oval 35">
              <a:extLst>
                <a:ext uri="{FF2B5EF4-FFF2-40B4-BE49-F238E27FC236}">
                  <a16:creationId xmlns:a16="http://schemas.microsoft.com/office/drawing/2014/main" id="{3C748AE9-538B-4FAA-ADA1-FE9EDE3B731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3" name="Oval 36">
              <a:extLst>
                <a:ext uri="{FF2B5EF4-FFF2-40B4-BE49-F238E27FC236}">
                  <a16:creationId xmlns:a16="http://schemas.microsoft.com/office/drawing/2014/main" id="{94A0EBA1-AB6D-473C-99C4-7C26AEFB855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29BEFE84-D5C2-4214-A7B0-642A616043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5" name="Oval 38">
              <a:extLst>
                <a:ext uri="{FF2B5EF4-FFF2-40B4-BE49-F238E27FC236}">
                  <a16:creationId xmlns:a16="http://schemas.microsoft.com/office/drawing/2014/main" id="{EF34D131-991C-4253-97A9-78361BDFF79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07634E9-5BA3-4183-BE9D-142B4D72C308}"/>
              </a:ext>
            </a:extLst>
          </p:cNvPr>
          <p:cNvSpPr txBox="1"/>
          <p:nvPr/>
        </p:nvSpPr>
        <p:spPr>
          <a:xfrm>
            <a:off x="1368094" y="3902509"/>
            <a:ext cx="8585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Constructores - Visibilidad</a:t>
            </a:r>
          </a:p>
        </p:txBody>
      </p:sp>
      <p:grpSp>
        <p:nvGrpSpPr>
          <p:cNvPr id="46" name="Group 32">
            <a:extLst>
              <a:ext uri="{FF2B5EF4-FFF2-40B4-BE49-F238E27FC236}">
                <a16:creationId xmlns:a16="http://schemas.microsoft.com/office/drawing/2014/main" id="{31C8EAE2-DFB7-4716-85DF-D42066E8D0CC}"/>
              </a:ext>
            </a:extLst>
          </p:cNvPr>
          <p:cNvGrpSpPr>
            <a:grpSpLocks/>
          </p:cNvGrpSpPr>
          <p:nvPr/>
        </p:nvGrpSpPr>
        <p:grpSpPr bwMode="auto">
          <a:xfrm>
            <a:off x="903220" y="3948727"/>
            <a:ext cx="390047" cy="369280"/>
            <a:chOff x="2078" y="1680"/>
            <a:chExt cx="1615" cy="1615"/>
          </a:xfrm>
        </p:grpSpPr>
        <p:sp>
          <p:nvSpPr>
            <p:cNvPr id="47" name="Oval 33">
              <a:extLst>
                <a:ext uri="{FF2B5EF4-FFF2-40B4-BE49-F238E27FC236}">
                  <a16:creationId xmlns:a16="http://schemas.microsoft.com/office/drawing/2014/main" id="{71FB031E-2A03-4D6B-A8DB-B68B96628D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48" name="Oval 34">
              <a:extLst>
                <a:ext uri="{FF2B5EF4-FFF2-40B4-BE49-F238E27FC236}">
                  <a16:creationId xmlns:a16="http://schemas.microsoft.com/office/drawing/2014/main" id="{DE098A21-81E7-452C-ABB1-FF1C84FB9A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49" name="Oval 35">
              <a:extLst>
                <a:ext uri="{FF2B5EF4-FFF2-40B4-BE49-F238E27FC236}">
                  <a16:creationId xmlns:a16="http://schemas.microsoft.com/office/drawing/2014/main" id="{4533D9C9-79A4-4121-8B8A-C8ED70A3E8E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50" name="Oval 36">
              <a:extLst>
                <a:ext uri="{FF2B5EF4-FFF2-40B4-BE49-F238E27FC236}">
                  <a16:creationId xmlns:a16="http://schemas.microsoft.com/office/drawing/2014/main" id="{5DA57090-11A4-4C02-A50F-97992D2B6E7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51" name="Oval 37">
              <a:extLst>
                <a:ext uri="{FF2B5EF4-FFF2-40B4-BE49-F238E27FC236}">
                  <a16:creationId xmlns:a16="http://schemas.microsoft.com/office/drawing/2014/main" id="{EC1F6F2F-9886-455F-8413-A85A8CE176D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52" name="Oval 38">
              <a:extLst>
                <a:ext uri="{FF2B5EF4-FFF2-40B4-BE49-F238E27FC236}">
                  <a16:creationId xmlns:a16="http://schemas.microsoft.com/office/drawing/2014/main" id="{26A527F6-2571-47C9-BAA0-CB0C7F09600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51ACB7C-2C51-4C53-8DC6-BA0FB1A177C3}"/>
              </a:ext>
            </a:extLst>
          </p:cNvPr>
          <p:cNvSpPr txBox="1"/>
          <p:nvPr/>
        </p:nvSpPr>
        <p:spPr>
          <a:xfrm>
            <a:off x="1368094" y="4668599"/>
            <a:ext cx="8585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Modificadores de clases</a:t>
            </a:r>
          </a:p>
        </p:txBody>
      </p:sp>
      <p:grpSp>
        <p:nvGrpSpPr>
          <p:cNvPr id="58" name="Group 32">
            <a:extLst>
              <a:ext uri="{FF2B5EF4-FFF2-40B4-BE49-F238E27FC236}">
                <a16:creationId xmlns:a16="http://schemas.microsoft.com/office/drawing/2014/main" id="{88A41CBA-F0C5-43D7-814D-809955D03904}"/>
              </a:ext>
            </a:extLst>
          </p:cNvPr>
          <p:cNvGrpSpPr>
            <a:grpSpLocks/>
          </p:cNvGrpSpPr>
          <p:nvPr/>
        </p:nvGrpSpPr>
        <p:grpSpPr bwMode="auto">
          <a:xfrm>
            <a:off x="903220" y="4714817"/>
            <a:ext cx="390047" cy="369280"/>
            <a:chOff x="2078" y="1680"/>
            <a:chExt cx="1615" cy="1615"/>
          </a:xfrm>
        </p:grpSpPr>
        <p:sp>
          <p:nvSpPr>
            <p:cNvPr id="59" name="Oval 33">
              <a:extLst>
                <a:ext uri="{FF2B5EF4-FFF2-40B4-BE49-F238E27FC236}">
                  <a16:creationId xmlns:a16="http://schemas.microsoft.com/office/drawing/2014/main" id="{80FB3A2B-61EF-41ED-B308-FCD2282684D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5" name="Oval 34">
              <a:extLst>
                <a:ext uri="{FF2B5EF4-FFF2-40B4-BE49-F238E27FC236}">
                  <a16:creationId xmlns:a16="http://schemas.microsoft.com/office/drawing/2014/main" id="{3692B322-CEE7-4EE5-A196-B0776953151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6" name="Oval 35">
              <a:extLst>
                <a:ext uri="{FF2B5EF4-FFF2-40B4-BE49-F238E27FC236}">
                  <a16:creationId xmlns:a16="http://schemas.microsoft.com/office/drawing/2014/main" id="{045738EC-7DE8-4F58-933D-BC320C599F7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7" name="Oval 36">
              <a:extLst>
                <a:ext uri="{FF2B5EF4-FFF2-40B4-BE49-F238E27FC236}">
                  <a16:creationId xmlns:a16="http://schemas.microsoft.com/office/drawing/2014/main" id="{8B81CB6B-BC31-43A7-9555-F290FE2FFAD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8" name="Oval 37">
              <a:extLst>
                <a:ext uri="{FF2B5EF4-FFF2-40B4-BE49-F238E27FC236}">
                  <a16:creationId xmlns:a16="http://schemas.microsoft.com/office/drawing/2014/main" id="{A1024D62-0410-456F-81AA-3200B86577D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8">
              <a:extLst>
                <a:ext uri="{FF2B5EF4-FFF2-40B4-BE49-F238E27FC236}">
                  <a16:creationId xmlns:a16="http://schemas.microsoft.com/office/drawing/2014/main" id="{024EB672-61F0-4978-8CBD-0EEE245871F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575578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Constructor de una Clase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C55AEE4-4D6C-4E72-A488-60424C987AD9}"/>
              </a:ext>
            </a:extLst>
          </p:cNvPr>
          <p:cNvSpPr txBox="1"/>
          <p:nvPr/>
        </p:nvSpPr>
        <p:spPr>
          <a:xfrm>
            <a:off x="743980" y="2332960"/>
            <a:ext cx="1036134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Un </a:t>
            </a:r>
            <a:r>
              <a:rPr lang="es-ES" sz="2000" b="1" i="0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constructor</a:t>
            </a: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es un elemento de una </a:t>
            </a:r>
            <a:r>
              <a:rPr lang="es-ES" sz="2000" b="1" i="0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clase</a:t>
            </a: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cuyo identificador coincide con el de la </a:t>
            </a:r>
            <a:r>
              <a:rPr lang="es-ES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clase</a:t>
            </a: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correspondiente y que tiene por objetivo obligar a y controlar cómo se </a:t>
            </a:r>
            <a:r>
              <a:rPr lang="es-ES" sz="20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inicializa una instancia</a:t>
            </a: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de una determinada </a:t>
            </a:r>
            <a:r>
              <a:rPr lang="es-ES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clase</a:t>
            </a: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ya que el lenguaje </a:t>
            </a:r>
            <a:r>
              <a:rPr lang="es-ES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Java</a:t>
            </a: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no permite que las variables miembro de una nueva instancia queden sin inicializar.</a:t>
            </a:r>
            <a:endParaRPr lang="es-CO" sz="20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72DAE37-E76D-4923-97EA-092943775846}"/>
              </a:ext>
            </a:extLst>
          </p:cNvPr>
          <p:cNvSpPr txBox="1"/>
          <p:nvPr/>
        </p:nvSpPr>
        <p:spPr>
          <a:xfrm>
            <a:off x="687640" y="4060606"/>
            <a:ext cx="1036134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Un </a:t>
            </a:r>
            <a:r>
              <a:rPr lang="es-ES" sz="2000" b="1" i="0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constructor</a:t>
            </a: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es un método perteneciente a la clase que posee unas </a:t>
            </a:r>
            <a:r>
              <a:rPr lang="es-ES" sz="20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características</a:t>
            </a: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especiales: Se llama igual que la clase. No devuelve nada, ni siquiera </a:t>
            </a:r>
            <a:r>
              <a:rPr lang="es-ES" sz="20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void</a:t>
            </a: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Pueden existir varios, pero siguiendo las reglas de la sobrecarga de funciones.</a:t>
            </a:r>
            <a:endParaRPr lang="es-CO" sz="20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546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4" y="1240226"/>
            <a:ext cx="1615833" cy="160865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729948" y="1471932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Identificación de la Clase</a:t>
            </a:r>
            <a:endParaRPr lang="es-CO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12A128C-46AD-4A42-B534-0FB915FEBA04}"/>
              </a:ext>
            </a:extLst>
          </p:cNvPr>
          <p:cNvSpPr txBox="1"/>
          <p:nvPr/>
        </p:nvSpPr>
        <p:spPr>
          <a:xfrm>
            <a:off x="3399370" y="40319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sp>
        <p:nvSpPr>
          <p:cNvPr id="25" name="4 Rectángulo">
            <a:extLst>
              <a:ext uri="{FF2B5EF4-FFF2-40B4-BE49-F238E27FC236}">
                <a16:creationId xmlns:a16="http://schemas.microsoft.com/office/drawing/2014/main" id="{7E56F2A8-F947-40BD-9079-8018B10F698C}"/>
              </a:ext>
            </a:extLst>
          </p:cNvPr>
          <p:cNvSpPr/>
          <p:nvPr/>
        </p:nvSpPr>
        <p:spPr>
          <a:xfrm>
            <a:off x="2671609" y="2277374"/>
            <a:ext cx="5572164" cy="571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 Nombre Clase</a:t>
            </a:r>
            <a:endParaRPr lang="es-ES" dirty="0"/>
          </a:p>
        </p:txBody>
      </p:sp>
      <p:sp>
        <p:nvSpPr>
          <p:cNvPr id="30" name="5 Rectángulo">
            <a:extLst>
              <a:ext uri="{FF2B5EF4-FFF2-40B4-BE49-F238E27FC236}">
                <a16:creationId xmlns:a16="http://schemas.microsoft.com/office/drawing/2014/main" id="{5012170E-290F-4B05-B72C-28D88A286B6A}"/>
              </a:ext>
            </a:extLst>
          </p:cNvPr>
          <p:cNvSpPr/>
          <p:nvPr/>
        </p:nvSpPr>
        <p:spPr>
          <a:xfrm>
            <a:off x="2671609" y="2867308"/>
            <a:ext cx="5572164" cy="15716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Atributos</a:t>
            </a:r>
          </a:p>
        </p:txBody>
      </p:sp>
      <p:sp>
        <p:nvSpPr>
          <p:cNvPr id="31" name="6 Rectángulo">
            <a:extLst>
              <a:ext uri="{FF2B5EF4-FFF2-40B4-BE49-F238E27FC236}">
                <a16:creationId xmlns:a16="http://schemas.microsoft.com/office/drawing/2014/main" id="{9272A263-C82C-425C-916E-D4DC962CEBD5}"/>
              </a:ext>
            </a:extLst>
          </p:cNvPr>
          <p:cNvSpPr/>
          <p:nvPr/>
        </p:nvSpPr>
        <p:spPr>
          <a:xfrm>
            <a:off x="2671609" y="4457374"/>
            <a:ext cx="5572164" cy="18573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Métodos</a:t>
            </a:r>
          </a:p>
        </p:txBody>
      </p:sp>
    </p:spTree>
    <p:extLst>
      <p:ext uri="{BB962C8B-B14F-4D97-AF65-F5344CB8AC3E}">
        <p14:creationId xmlns:p14="http://schemas.microsoft.com/office/powerpoint/2010/main" val="2896316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7290548" y="-58475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373" y="859296"/>
            <a:ext cx="1615833" cy="160865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729948" y="1471932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Clase en </a:t>
            </a:r>
            <a:r>
              <a:rPr lang="es-ES" dirty="0" err="1"/>
              <a:t>StarUML</a:t>
            </a:r>
            <a:endParaRPr lang="es-C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10CFEA7-B794-4F4A-96E2-7573ADB751DD}"/>
              </a:ext>
            </a:extLst>
          </p:cNvPr>
          <p:cNvSpPr txBox="1"/>
          <p:nvPr/>
        </p:nvSpPr>
        <p:spPr>
          <a:xfrm>
            <a:off x="3399370" y="40319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F5E4EA5-C093-45B2-8E33-41F088699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545" y="2137534"/>
            <a:ext cx="6879537" cy="373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1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63" y="587856"/>
            <a:ext cx="1615833" cy="160865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716696" y="1312496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Método</a:t>
            </a:r>
            <a:endParaRPr lang="es-CO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FEF77F73-10F3-4356-87D0-8C911331600D}"/>
              </a:ext>
            </a:extLst>
          </p:cNvPr>
          <p:cNvSpPr/>
          <p:nvPr/>
        </p:nvSpPr>
        <p:spPr>
          <a:xfrm>
            <a:off x="2613372" y="3552982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D8F04D05-3722-438D-98D2-B8FC8B96880F}"/>
              </a:ext>
            </a:extLst>
          </p:cNvPr>
          <p:cNvSpPr/>
          <p:nvPr/>
        </p:nvSpPr>
        <p:spPr>
          <a:xfrm>
            <a:off x="7185682" y="3630142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3079AD4-1C8C-4F37-9764-FCA65AF4FA02}"/>
              </a:ext>
            </a:extLst>
          </p:cNvPr>
          <p:cNvSpPr/>
          <p:nvPr/>
        </p:nvSpPr>
        <p:spPr>
          <a:xfrm>
            <a:off x="773386" y="3340003"/>
            <a:ext cx="1629810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Tipo, ventas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384A9958-D5B1-408C-9D87-675E1CDF7DB7}"/>
              </a:ext>
            </a:extLst>
          </p:cNvPr>
          <p:cNvSpPr/>
          <p:nvPr/>
        </p:nvSpPr>
        <p:spPr>
          <a:xfrm>
            <a:off x="3998334" y="2741538"/>
            <a:ext cx="2986492" cy="2047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err="1">
                <a:solidFill>
                  <a:srgbClr val="FFFF00"/>
                </a:solidFill>
              </a:rPr>
              <a:t>Calcular_comisión</a:t>
            </a:r>
            <a:r>
              <a:rPr lang="es-ES" sz="1400" b="1" dirty="0">
                <a:solidFill>
                  <a:srgbClr val="FFFF00"/>
                </a:solidFill>
              </a:rPr>
              <a:t>():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Condicional (tipo de vendedor)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  <a:endParaRPr lang="es-CO" sz="1400" b="1" dirty="0">
              <a:solidFill>
                <a:srgbClr val="FFFF00"/>
              </a:solidFill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2BDE7AD-30C5-4EF8-9B27-46B84B1EF891}"/>
              </a:ext>
            </a:extLst>
          </p:cNvPr>
          <p:cNvCxnSpPr>
            <a:cxnSpLocks/>
          </p:cNvCxnSpPr>
          <p:nvPr/>
        </p:nvCxnSpPr>
        <p:spPr>
          <a:xfrm>
            <a:off x="5605670" y="4328965"/>
            <a:ext cx="192015" cy="148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082748B6-882F-44C4-A6DC-147BD193B090}"/>
              </a:ext>
            </a:extLst>
          </p:cNvPr>
          <p:cNvSpPr/>
          <p:nvPr/>
        </p:nvSpPr>
        <p:spPr>
          <a:xfrm>
            <a:off x="8412417" y="3340003"/>
            <a:ext cx="2015356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err="1">
                <a:solidFill>
                  <a:srgbClr val="FFFF00"/>
                </a:solidFill>
              </a:rPr>
              <a:t>comision</a:t>
            </a:r>
            <a:endParaRPr lang="es-CO" sz="1400" b="1" dirty="0">
              <a:solidFill>
                <a:srgbClr val="FFFF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C24BB65-AA01-40DF-BF9C-F8A9A2B879B4}"/>
              </a:ext>
            </a:extLst>
          </p:cNvPr>
          <p:cNvSpPr txBox="1"/>
          <p:nvPr/>
        </p:nvSpPr>
        <p:spPr>
          <a:xfrm>
            <a:off x="661988" y="2855998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entrada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62719F-D7A5-47BE-8C95-F9D602E5D8FC}"/>
              </a:ext>
            </a:extLst>
          </p:cNvPr>
          <p:cNvSpPr txBox="1"/>
          <p:nvPr/>
        </p:nvSpPr>
        <p:spPr>
          <a:xfrm>
            <a:off x="8412417" y="2889915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salida</a:t>
            </a:r>
            <a:endParaRPr lang="es-CO" sz="14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E5A382-59B4-4A9E-A1D7-4F613C8F8A68}"/>
              </a:ext>
            </a:extLst>
          </p:cNvPr>
          <p:cNvSpPr txBox="1"/>
          <p:nvPr/>
        </p:nvSpPr>
        <p:spPr>
          <a:xfrm>
            <a:off x="7961960" y="4160473"/>
            <a:ext cx="346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FUNCIÓN retorna o regresa un solo valor</a:t>
            </a:r>
            <a:endParaRPr lang="es-CO" sz="1400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AB53836-710E-49D1-B08B-D9DA36EF0516}"/>
              </a:ext>
            </a:extLst>
          </p:cNvPr>
          <p:cNvSpPr txBox="1"/>
          <p:nvPr/>
        </p:nvSpPr>
        <p:spPr>
          <a:xfrm>
            <a:off x="3399370" y="40319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</p:spTree>
    <p:extLst>
      <p:ext uri="{BB962C8B-B14F-4D97-AF65-F5344CB8AC3E}">
        <p14:creationId xmlns:p14="http://schemas.microsoft.com/office/powerpoint/2010/main" val="178590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64929" y="202504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(Clase)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0F889A-A103-4228-B35E-F091D8E4E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744" y="1250835"/>
            <a:ext cx="6046926" cy="483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06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</a:t>
            </a:r>
            <a:r>
              <a:rPr lang="es-ES" dirty="0" err="1"/>
              <a:t>Main</a:t>
            </a:r>
            <a:r>
              <a:rPr lang="es-ES" dirty="0"/>
              <a:t>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114260" y="208483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1528103-DD87-4356-9A89-F8BEB3E4166F}"/>
              </a:ext>
            </a:extLst>
          </p:cNvPr>
          <p:cNvSpPr txBox="1"/>
          <p:nvPr/>
        </p:nvSpPr>
        <p:spPr>
          <a:xfrm>
            <a:off x="6694044" y="77118"/>
            <a:ext cx="3735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2"/>
                </a:solidFill>
                <a:latin typeface="Ubuntu" panose="020B0504030602030204" pitchFamily="34" charset="0"/>
              </a:rPr>
              <a:t>     </a:t>
            </a:r>
            <a:r>
              <a:rPr lang="es-ES" b="1" dirty="0">
                <a:solidFill>
                  <a:schemeClr val="accent2"/>
                </a:solidFill>
                <a:latin typeface="Ubuntu" panose="020B0504030602030204" pitchFamily="34" charset="0"/>
              </a:rPr>
              <a:t>Semana 2 Sesión 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ACA18B4-DA56-4702-9C51-B5222DD18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91" y="1328599"/>
            <a:ext cx="5952609" cy="468038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9B0C3CF-50CD-489B-AF17-03BC3798F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710" y="2345291"/>
            <a:ext cx="60864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0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23" y="658424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227091" y="954667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Ejemplo: POO</a:t>
            </a:r>
            <a:endParaRPr lang="es-CO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129DE7C-B9FA-4A94-943A-D94F59395848}"/>
              </a:ext>
            </a:extLst>
          </p:cNvPr>
          <p:cNvSpPr txBox="1"/>
          <p:nvPr/>
        </p:nvSpPr>
        <p:spPr>
          <a:xfrm>
            <a:off x="3399370" y="403190"/>
            <a:ext cx="5375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EE97BD-11EE-4C87-8066-C9075FE712EB}"/>
              </a:ext>
            </a:extLst>
          </p:cNvPr>
          <p:cNvSpPr txBox="1"/>
          <p:nvPr/>
        </p:nvSpPr>
        <p:spPr>
          <a:xfrm>
            <a:off x="558449" y="2405047"/>
            <a:ext cx="1036134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b="1" dirty="0">
                <a:latin typeface="Ubuntu" panose="020B0504030602030204" pitchFamily="34" charset="0"/>
              </a:rPr>
              <a:t>Dada un número </a:t>
            </a:r>
            <a:r>
              <a:rPr lang="es-CO" sz="1400" b="1" dirty="0">
                <a:highlight>
                  <a:srgbClr val="FFFF00"/>
                </a:highlight>
                <a:latin typeface="Ubuntu" panose="020B0504030602030204" pitchFamily="34" charset="0"/>
              </a:rPr>
              <a:t>entero</a:t>
            </a:r>
            <a:r>
              <a:rPr lang="es-CO" sz="1400" b="1" dirty="0">
                <a:latin typeface="Ubuntu" panose="020B0504030602030204" pitchFamily="34" charset="0"/>
              </a:rPr>
              <a:t>, Se pide:</a:t>
            </a:r>
          </a:p>
          <a:p>
            <a:pPr algn="just"/>
            <a:endParaRPr lang="es-CO" sz="1400" b="1" dirty="0"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s-CO" sz="1400" b="1" dirty="0">
                <a:latin typeface="Ubuntu" panose="020B0504030602030204" pitchFamily="34" charset="0"/>
              </a:rPr>
              <a:t>Conocer si es par o impar</a:t>
            </a:r>
          </a:p>
          <a:p>
            <a:pPr marL="171450" indent="-171450" algn="just">
              <a:buFontTx/>
              <a:buChar char="-"/>
            </a:pPr>
            <a:r>
              <a:rPr lang="es-CO" sz="1400" b="1" dirty="0">
                <a:latin typeface="Ubuntu" panose="020B0504030602030204" pitchFamily="34" charset="0"/>
              </a:rPr>
              <a:t>Conocer si es positivo, negativo o cero</a:t>
            </a:r>
          </a:p>
          <a:p>
            <a:pPr marL="171450" indent="-171450" algn="just">
              <a:buFontTx/>
              <a:buChar char="-"/>
            </a:pPr>
            <a:r>
              <a:rPr lang="es-CO" sz="1400" b="1" dirty="0">
                <a:latin typeface="Ubuntu" panose="020B0504030602030204" pitchFamily="34" charset="0"/>
              </a:rPr>
              <a:t>Conocer si es primo</a:t>
            </a:r>
          </a:p>
          <a:p>
            <a:pPr marL="171450" indent="-171450" algn="just">
              <a:buFontTx/>
              <a:buChar char="-"/>
            </a:pPr>
            <a:endParaRPr lang="es-CO" sz="1400" b="1" dirty="0">
              <a:latin typeface="Ubuntu" panose="020B0504030602030204" pitchFamily="34" charset="0"/>
            </a:endParaRPr>
          </a:p>
          <a:p>
            <a:pPr algn="just"/>
            <a:r>
              <a:rPr lang="es-CO" sz="1400" b="1" dirty="0">
                <a:latin typeface="Ubuntu" panose="020B0504030602030204" pitchFamily="34" charset="0"/>
              </a:rPr>
              <a:t>Realizar el programa en Java que resuelva la situación problema presentada, utilizando el concepto de Clases y Objetos (POO).</a:t>
            </a:r>
          </a:p>
          <a:p>
            <a:pPr algn="just"/>
            <a:endParaRPr lang="es-CO" sz="14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138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7073275" y="-44407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30" y="548734"/>
            <a:ext cx="1615833" cy="160865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729948" y="1471932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Clase en </a:t>
            </a:r>
            <a:r>
              <a:rPr lang="es-ES" dirty="0" err="1"/>
              <a:t>StarUML</a:t>
            </a:r>
            <a:endParaRPr lang="es-C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10CFEA7-B794-4F4A-96E2-7573ADB751DD}"/>
              </a:ext>
            </a:extLst>
          </p:cNvPr>
          <p:cNvSpPr txBox="1"/>
          <p:nvPr/>
        </p:nvSpPr>
        <p:spPr>
          <a:xfrm>
            <a:off x="3399370" y="40319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11415EA-E7FF-4A0D-9FE4-C4153DDA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867" y="1933597"/>
            <a:ext cx="6208890" cy="402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17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773386" y="125246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6" y="1032546"/>
            <a:ext cx="1615833" cy="160865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729948" y="1312496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Método 1</a:t>
            </a:r>
            <a:endParaRPr lang="es-CO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FEF77F73-10F3-4356-87D0-8C911331600D}"/>
              </a:ext>
            </a:extLst>
          </p:cNvPr>
          <p:cNvSpPr/>
          <p:nvPr/>
        </p:nvSpPr>
        <p:spPr>
          <a:xfrm>
            <a:off x="2613372" y="3552982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D8F04D05-3722-438D-98D2-B8FC8B96880F}"/>
              </a:ext>
            </a:extLst>
          </p:cNvPr>
          <p:cNvSpPr/>
          <p:nvPr/>
        </p:nvSpPr>
        <p:spPr>
          <a:xfrm>
            <a:off x="7185682" y="3630142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3079AD4-1C8C-4F37-9764-FCA65AF4FA02}"/>
              </a:ext>
            </a:extLst>
          </p:cNvPr>
          <p:cNvSpPr/>
          <p:nvPr/>
        </p:nvSpPr>
        <p:spPr>
          <a:xfrm>
            <a:off x="773386" y="3340003"/>
            <a:ext cx="1629810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numero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384A9958-D5B1-408C-9D87-675E1CDF7DB7}"/>
              </a:ext>
            </a:extLst>
          </p:cNvPr>
          <p:cNvSpPr/>
          <p:nvPr/>
        </p:nvSpPr>
        <p:spPr>
          <a:xfrm>
            <a:off x="3820766" y="2700930"/>
            <a:ext cx="2986492" cy="2047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err="1">
                <a:solidFill>
                  <a:srgbClr val="FFFF00"/>
                </a:solidFill>
              </a:rPr>
              <a:t>par_impar</a:t>
            </a:r>
            <a:r>
              <a:rPr lang="es-ES" sz="1400" b="1" dirty="0">
                <a:solidFill>
                  <a:srgbClr val="FFFF00"/>
                </a:solidFill>
              </a:rPr>
              <a:t>()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Condicional (</a:t>
            </a:r>
            <a:r>
              <a:rPr lang="es-ES" sz="1400" b="1" dirty="0" err="1">
                <a:solidFill>
                  <a:srgbClr val="FFFF00"/>
                </a:solidFill>
              </a:rPr>
              <a:t>if</a:t>
            </a:r>
            <a:r>
              <a:rPr lang="es-ES" sz="1400" b="1" dirty="0">
                <a:solidFill>
                  <a:srgbClr val="FFFF00"/>
                </a:solidFill>
              </a:rPr>
              <a:t>) (módulo o residuo)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2BDE7AD-30C5-4EF8-9B27-46B84B1EF891}"/>
              </a:ext>
            </a:extLst>
          </p:cNvPr>
          <p:cNvCxnSpPr>
            <a:cxnSpLocks/>
          </p:cNvCxnSpPr>
          <p:nvPr/>
        </p:nvCxnSpPr>
        <p:spPr>
          <a:xfrm>
            <a:off x="5605670" y="4328965"/>
            <a:ext cx="192015" cy="148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082748B6-882F-44C4-A6DC-147BD193B090}"/>
              </a:ext>
            </a:extLst>
          </p:cNvPr>
          <p:cNvSpPr/>
          <p:nvPr/>
        </p:nvSpPr>
        <p:spPr>
          <a:xfrm>
            <a:off x="8412417" y="3340003"/>
            <a:ext cx="2015356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 dirty="0">
                <a:solidFill>
                  <a:srgbClr val="FFFF00"/>
                </a:solidFill>
              </a:rPr>
              <a:t>mensaje= Si es par o es impar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C24BB65-AA01-40DF-BF9C-F8A9A2B879B4}"/>
              </a:ext>
            </a:extLst>
          </p:cNvPr>
          <p:cNvSpPr txBox="1"/>
          <p:nvPr/>
        </p:nvSpPr>
        <p:spPr>
          <a:xfrm>
            <a:off x="661988" y="2855998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entrada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62719F-D7A5-47BE-8C95-F9D602E5D8FC}"/>
              </a:ext>
            </a:extLst>
          </p:cNvPr>
          <p:cNvSpPr txBox="1"/>
          <p:nvPr/>
        </p:nvSpPr>
        <p:spPr>
          <a:xfrm>
            <a:off x="8412417" y="2889915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salida</a:t>
            </a:r>
            <a:endParaRPr lang="es-CO" sz="14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E5A382-59B4-4A9E-A1D7-4F613C8F8A68}"/>
              </a:ext>
            </a:extLst>
          </p:cNvPr>
          <p:cNvSpPr txBox="1"/>
          <p:nvPr/>
        </p:nvSpPr>
        <p:spPr>
          <a:xfrm>
            <a:off x="7961960" y="4160473"/>
            <a:ext cx="346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FUNCIÓN retorna o regresa un solo valor</a:t>
            </a:r>
            <a:endParaRPr lang="es-CO" sz="1400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AB53836-710E-49D1-B08B-D9DA36EF0516}"/>
              </a:ext>
            </a:extLst>
          </p:cNvPr>
          <p:cNvSpPr txBox="1"/>
          <p:nvPr/>
        </p:nvSpPr>
        <p:spPr>
          <a:xfrm>
            <a:off x="3399370" y="40319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</p:spTree>
    <p:extLst>
      <p:ext uri="{BB962C8B-B14F-4D97-AF65-F5344CB8AC3E}">
        <p14:creationId xmlns:p14="http://schemas.microsoft.com/office/powerpoint/2010/main" val="336380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48752" y="148396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29" y="858139"/>
            <a:ext cx="1615833" cy="160865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729948" y="1312496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Método 2</a:t>
            </a:r>
            <a:endParaRPr lang="es-CO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FEF77F73-10F3-4356-87D0-8C911331600D}"/>
              </a:ext>
            </a:extLst>
          </p:cNvPr>
          <p:cNvSpPr/>
          <p:nvPr/>
        </p:nvSpPr>
        <p:spPr>
          <a:xfrm>
            <a:off x="2613372" y="3552982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D8F04D05-3722-438D-98D2-B8FC8B96880F}"/>
              </a:ext>
            </a:extLst>
          </p:cNvPr>
          <p:cNvSpPr/>
          <p:nvPr/>
        </p:nvSpPr>
        <p:spPr>
          <a:xfrm>
            <a:off x="7185682" y="3630142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3079AD4-1C8C-4F37-9764-FCA65AF4FA02}"/>
              </a:ext>
            </a:extLst>
          </p:cNvPr>
          <p:cNvSpPr/>
          <p:nvPr/>
        </p:nvSpPr>
        <p:spPr>
          <a:xfrm>
            <a:off x="773386" y="3340003"/>
            <a:ext cx="1629810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numero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384A9958-D5B1-408C-9D87-675E1CDF7DB7}"/>
              </a:ext>
            </a:extLst>
          </p:cNvPr>
          <p:cNvSpPr/>
          <p:nvPr/>
        </p:nvSpPr>
        <p:spPr>
          <a:xfrm>
            <a:off x="3820766" y="2700930"/>
            <a:ext cx="2986492" cy="2047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err="1">
                <a:solidFill>
                  <a:srgbClr val="FFFF00"/>
                </a:solidFill>
              </a:rPr>
              <a:t>Positivo_negativo</a:t>
            </a:r>
            <a:r>
              <a:rPr lang="es-ES" sz="1400" b="1" dirty="0">
                <a:solidFill>
                  <a:srgbClr val="FFFF00"/>
                </a:solidFill>
              </a:rPr>
              <a:t>()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Condicional anidado (Si es &gt;0 o &lt;0 o =0)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  <a:endParaRPr lang="es-CO" sz="1400" b="1" dirty="0">
              <a:solidFill>
                <a:srgbClr val="FFFF00"/>
              </a:solidFill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2BDE7AD-30C5-4EF8-9B27-46B84B1EF891}"/>
              </a:ext>
            </a:extLst>
          </p:cNvPr>
          <p:cNvCxnSpPr>
            <a:cxnSpLocks/>
          </p:cNvCxnSpPr>
          <p:nvPr/>
        </p:nvCxnSpPr>
        <p:spPr>
          <a:xfrm>
            <a:off x="5605670" y="4328965"/>
            <a:ext cx="192015" cy="148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082748B6-882F-44C4-A6DC-147BD193B090}"/>
              </a:ext>
            </a:extLst>
          </p:cNvPr>
          <p:cNvSpPr/>
          <p:nvPr/>
        </p:nvSpPr>
        <p:spPr>
          <a:xfrm>
            <a:off x="8412417" y="3340003"/>
            <a:ext cx="2015356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 dirty="0">
                <a:solidFill>
                  <a:srgbClr val="FFFF00"/>
                </a:solidFill>
              </a:rPr>
              <a:t>Mensaje: Es positivo, negativo o cero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C24BB65-AA01-40DF-BF9C-F8A9A2B879B4}"/>
              </a:ext>
            </a:extLst>
          </p:cNvPr>
          <p:cNvSpPr txBox="1"/>
          <p:nvPr/>
        </p:nvSpPr>
        <p:spPr>
          <a:xfrm>
            <a:off x="661988" y="2855998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entrada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62719F-D7A5-47BE-8C95-F9D602E5D8FC}"/>
              </a:ext>
            </a:extLst>
          </p:cNvPr>
          <p:cNvSpPr txBox="1"/>
          <p:nvPr/>
        </p:nvSpPr>
        <p:spPr>
          <a:xfrm>
            <a:off x="8412417" y="2889915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salida</a:t>
            </a:r>
            <a:endParaRPr lang="es-CO" sz="14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E5A382-59B4-4A9E-A1D7-4F613C8F8A68}"/>
              </a:ext>
            </a:extLst>
          </p:cNvPr>
          <p:cNvSpPr txBox="1"/>
          <p:nvPr/>
        </p:nvSpPr>
        <p:spPr>
          <a:xfrm>
            <a:off x="7961960" y="4160473"/>
            <a:ext cx="346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FUNCIÓN retorna o regresa un solo valor</a:t>
            </a:r>
            <a:endParaRPr lang="es-CO" sz="1400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AB53836-710E-49D1-B08B-D9DA36EF0516}"/>
              </a:ext>
            </a:extLst>
          </p:cNvPr>
          <p:cNvSpPr txBox="1"/>
          <p:nvPr/>
        </p:nvSpPr>
        <p:spPr>
          <a:xfrm>
            <a:off x="3399370" y="40319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</p:spTree>
    <p:extLst>
      <p:ext uri="{BB962C8B-B14F-4D97-AF65-F5344CB8AC3E}">
        <p14:creationId xmlns:p14="http://schemas.microsoft.com/office/powerpoint/2010/main" val="2173684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52">
            <a:extLst>
              <a:ext uri="{FF2B5EF4-FFF2-40B4-BE49-F238E27FC236}">
                <a16:creationId xmlns:a16="http://schemas.microsoft.com/office/drawing/2014/main" id="{7A474AAF-DA68-40BF-AAFC-098A195705FF}"/>
              </a:ext>
            </a:extLst>
          </p:cNvPr>
          <p:cNvSpPr txBox="1"/>
          <p:nvPr/>
        </p:nvSpPr>
        <p:spPr>
          <a:xfrm>
            <a:off x="625972" y="2408900"/>
            <a:ext cx="8585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Clases y Objetos - Encapsulamiento</a:t>
            </a:r>
          </a:p>
        </p:txBody>
      </p:sp>
      <p:grpSp>
        <p:nvGrpSpPr>
          <p:cNvPr id="54" name="Group 32">
            <a:extLst>
              <a:ext uri="{FF2B5EF4-FFF2-40B4-BE49-F238E27FC236}">
                <a16:creationId xmlns:a16="http://schemas.microsoft.com/office/drawing/2014/main" id="{45A0B953-FFFB-4BF9-974F-CED4F3488532}"/>
              </a:ext>
            </a:extLst>
          </p:cNvPr>
          <p:cNvGrpSpPr>
            <a:grpSpLocks/>
          </p:cNvGrpSpPr>
          <p:nvPr/>
        </p:nvGrpSpPr>
        <p:grpSpPr bwMode="auto">
          <a:xfrm>
            <a:off x="161098" y="2455118"/>
            <a:ext cx="390047" cy="369280"/>
            <a:chOff x="2078" y="1680"/>
            <a:chExt cx="1615" cy="1615"/>
          </a:xfrm>
        </p:grpSpPr>
        <p:sp>
          <p:nvSpPr>
            <p:cNvPr id="55" name="Oval 33">
              <a:extLst>
                <a:ext uri="{FF2B5EF4-FFF2-40B4-BE49-F238E27FC236}">
                  <a16:creationId xmlns:a16="http://schemas.microsoft.com/office/drawing/2014/main" id="{CE523D3D-3352-42D7-B1C5-15F900D8347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56" name="Oval 34">
              <a:extLst>
                <a:ext uri="{FF2B5EF4-FFF2-40B4-BE49-F238E27FC236}">
                  <a16:creationId xmlns:a16="http://schemas.microsoft.com/office/drawing/2014/main" id="{A46968FC-66D9-4DBF-B80B-0A8C6D1E25D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72" name="Oval 35">
              <a:extLst>
                <a:ext uri="{FF2B5EF4-FFF2-40B4-BE49-F238E27FC236}">
                  <a16:creationId xmlns:a16="http://schemas.microsoft.com/office/drawing/2014/main" id="{3C748AE9-538B-4FAA-ADA1-FE9EDE3B731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3" name="Oval 36">
              <a:extLst>
                <a:ext uri="{FF2B5EF4-FFF2-40B4-BE49-F238E27FC236}">
                  <a16:creationId xmlns:a16="http://schemas.microsoft.com/office/drawing/2014/main" id="{94A0EBA1-AB6D-473C-99C4-7C26AEFB855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29BEFE84-D5C2-4214-A7B0-642A616043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5" name="Oval 38">
              <a:extLst>
                <a:ext uri="{FF2B5EF4-FFF2-40B4-BE49-F238E27FC236}">
                  <a16:creationId xmlns:a16="http://schemas.microsoft.com/office/drawing/2014/main" id="{EF34D131-991C-4253-97A9-78361BDFF79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5B943CFD-AC46-4D14-B731-E8094589D73E}"/>
              </a:ext>
            </a:extLst>
          </p:cNvPr>
          <p:cNvSpPr txBox="1"/>
          <p:nvPr/>
        </p:nvSpPr>
        <p:spPr>
          <a:xfrm>
            <a:off x="1108492" y="3524182"/>
            <a:ext cx="821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 Definición Clase y Objeto ( Atributos – Métodos)</a:t>
            </a:r>
          </a:p>
        </p:txBody>
      </p:sp>
      <p:grpSp>
        <p:nvGrpSpPr>
          <p:cNvPr id="101" name="Group 32">
            <a:extLst>
              <a:ext uri="{FF2B5EF4-FFF2-40B4-BE49-F238E27FC236}">
                <a16:creationId xmlns:a16="http://schemas.microsoft.com/office/drawing/2014/main" id="{E3829EA2-436A-4AF0-8DD8-8342CFDE1920}"/>
              </a:ext>
            </a:extLst>
          </p:cNvPr>
          <p:cNvGrpSpPr>
            <a:grpSpLocks/>
          </p:cNvGrpSpPr>
          <p:nvPr/>
        </p:nvGrpSpPr>
        <p:grpSpPr bwMode="auto">
          <a:xfrm>
            <a:off x="832393" y="3537023"/>
            <a:ext cx="390047" cy="369280"/>
            <a:chOff x="2078" y="1680"/>
            <a:chExt cx="1615" cy="1615"/>
          </a:xfrm>
        </p:grpSpPr>
        <p:sp>
          <p:nvSpPr>
            <p:cNvPr id="102" name="Oval 33">
              <a:extLst>
                <a:ext uri="{FF2B5EF4-FFF2-40B4-BE49-F238E27FC236}">
                  <a16:creationId xmlns:a16="http://schemas.microsoft.com/office/drawing/2014/main" id="{9712B751-7204-4C7C-97DA-A5F6DB355DA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03" name="Oval 34">
              <a:extLst>
                <a:ext uri="{FF2B5EF4-FFF2-40B4-BE49-F238E27FC236}">
                  <a16:creationId xmlns:a16="http://schemas.microsoft.com/office/drawing/2014/main" id="{A7BF4342-8889-464F-974B-C5D44305998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04" name="Oval 35">
              <a:extLst>
                <a:ext uri="{FF2B5EF4-FFF2-40B4-BE49-F238E27FC236}">
                  <a16:creationId xmlns:a16="http://schemas.microsoft.com/office/drawing/2014/main" id="{D55DB0DE-B32F-472C-A48D-7D0EE8502D3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05" name="Oval 36">
              <a:extLst>
                <a:ext uri="{FF2B5EF4-FFF2-40B4-BE49-F238E27FC236}">
                  <a16:creationId xmlns:a16="http://schemas.microsoft.com/office/drawing/2014/main" id="{A7DAC43D-2F88-4C51-80A4-0E5F8BDF718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06" name="Oval 37">
              <a:extLst>
                <a:ext uri="{FF2B5EF4-FFF2-40B4-BE49-F238E27FC236}">
                  <a16:creationId xmlns:a16="http://schemas.microsoft.com/office/drawing/2014/main" id="{6F38C974-DDF7-4575-B5DA-2394268B1A1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07" name="Oval 38">
              <a:extLst>
                <a:ext uri="{FF2B5EF4-FFF2-40B4-BE49-F238E27FC236}">
                  <a16:creationId xmlns:a16="http://schemas.microsoft.com/office/drawing/2014/main" id="{297A1571-4E1F-4F8D-8C76-0630E6FF25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29403EA-3AF1-474A-B959-4C06939BB423}"/>
              </a:ext>
            </a:extLst>
          </p:cNvPr>
          <p:cNvSpPr txBox="1"/>
          <p:nvPr/>
        </p:nvSpPr>
        <p:spPr>
          <a:xfrm>
            <a:off x="1244498" y="4571014"/>
            <a:ext cx="821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Encapsulamiento</a:t>
            </a:r>
            <a:endParaRPr lang="es-CO" b="1" dirty="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grpSp>
        <p:nvGrpSpPr>
          <p:cNvPr id="29" name="Group 32">
            <a:extLst>
              <a:ext uri="{FF2B5EF4-FFF2-40B4-BE49-F238E27FC236}">
                <a16:creationId xmlns:a16="http://schemas.microsoft.com/office/drawing/2014/main" id="{D9409274-419D-4B2F-A091-A6587A319A2B}"/>
              </a:ext>
            </a:extLst>
          </p:cNvPr>
          <p:cNvGrpSpPr>
            <a:grpSpLocks/>
          </p:cNvGrpSpPr>
          <p:nvPr/>
        </p:nvGrpSpPr>
        <p:grpSpPr bwMode="auto">
          <a:xfrm>
            <a:off x="834406" y="4550206"/>
            <a:ext cx="390047" cy="369280"/>
            <a:chOff x="2078" y="1680"/>
            <a:chExt cx="1615" cy="1615"/>
          </a:xfrm>
        </p:grpSpPr>
        <p:sp>
          <p:nvSpPr>
            <p:cNvPr id="30" name="Oval 33">
              <a:extLst>
                <a:ext uri="{FF2B5EF4-FFF2-40B4-BE49-F238E27FC236}">
                  <a16:creationId xmlns:a16="http://schemas.microsoft.com/office/drawing/2014/main" id="{EEEDE4A9-AD73-4C38-8F99-D50C70D4E95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31" name="Oval 34">
              <a:extLst>
                <a:ext uri="{FF2B5EF4-FFF2-40B4-BE49-F238E27FC236}">
                  <a16:creationId xmlns:a16="http://schemas.microsoft.com/office/drawing/2014/main" id="{F202E9CD-3D41-43D6-B877-113089BD250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32" name="Oval 35">
              <a:extLst>
                <a:ext uri="{FF2B5EF4-FFF2-40B4-BE49-F238E27FC236}">
                  <a16:creationId xmlns:a16="http://schemas.microsoft.com/office/drawing/2014/main" id="{73C862D9-F8DA-4431-8C7E-7CAB97480E7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33" name="Oval 36">
              <a:extLst>
                <a:ext uri="{FF2B5EF4-FFF2-40B4-BE49-F238E27FC236}">
                  <a16:creationId xmlns:a16="http://schemas.microsoft.com/office/drawing/2014/main" id="{21A22EEC-2773-4E5C-BDFA-CEBDB587540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34" name="Oval 37">
              <a:extLst>
                <a:ext uri="{FF2B5EF4-FFF2-40B4-BE49-F238E27FC236}">
                  <a16:creationId xmlns:a16="http://schemas.microsoft.com/office/drawing/2014/main" id="{E52570CD-79B7-4BDA-BD68-E248ECEE45E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35" name="Oval 38">
              <a:extLst>
                <a:ext uri="{FF2B5EF4-FFF2-40B4-BE49-F238E27FC236}">
                  <a16:creationId xmlns:a16="http://schemas.microsoft.com/office/drawing/2014/main" id="{CD6C1028-44DC-4BAC-9E88-1596B5B792A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</p:grpSp>
      <p:pic>
        <p:nvPicPr>
          <p:cNvPr id="27" name="Imagen 2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1831D0B-B99A-3AE5-4C29-6C9BCC30F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835" y="668686"/>
            <a:ext cx="2824566" cy="211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798838" y="51431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94" y="780011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(Clase)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34BBCA-EF10-42FA-A370-1FC56EE9F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55" y="1697105"/>
            <a:ext cx="5803945" cy="4120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D2B4F2C-CD52-4307-8292-BAE602A01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150" y="1732592"/>
            <a:ext cx="5219700" cy="392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8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798838" y="72061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74" y="71839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</a:t>
            </a:r>
            <a:r>
              <a:rPr lang="es-ES" dirty="0" err="1"/>
              <a:t>Main</a:t>
            </a:r>
            <a:r>
              <a:rPr lang="es-ES" dirty="0"/>
              <a:t>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A9E93DC-7E95-48A1-8C8F-12E8594F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65" y="1652606"/>
            <a:ext cx="5305425" cy="433737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2470604-EEDA-49F3-8548-79F6ED6EC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509" y="2093507"/>
            <a:ext cx="4562475" cy="36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2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((Principal – Objeto)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3B88CAB-D7CE-4DD7-9D18-5ACA0343FE05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Encapsulamiento</a:t>
            </a:r>
          </a:p>
        </p:txBody>
      </p:sp>
      <p:grpSp>
        <p:nvGrpSpPr>
          <p:cNvPr id="9" name="Group 32">
            <a:extLst>
              <a:ext uri="{FF2B5EF4-FFF2-40B4-BE49-F238E27FC236}">
                <a16:creationId xmlns:a16="http://schemas.microsoft.com/office/drawing/2014/main" id="{48A95742-D1E0-469C-94CB-9E48F2DF36C1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10" name="Oval 33">
              <a:extLst>
                <a:ext uri="{FF2B5EF4-FFF2-40B4-BE49-F238E27FC236}">
                  <a16:creationId xmlns:a16="http://schemas.microsoft.com/office/drawing/2014/main" id="{4B42BB5F-90F8-48C8-B265-B0C1696F017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1" name="Oval 34">
              <a:extLst>
                <a:ext uri="{FF2B5EF4-FFF2-40B4-BE49-F238E27FC236}">
                  <a16:creationId xmlns:a16="http://schemas.microsoft.com/office/drawing/2014/main" id="{86C378A2-6E2B-4662-B0E0-A124B638E4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2" name="Oval 35">
              <a:extLst>
                <a:ext uri="{FF2B5EF4-FFF2-40B4-BE49-F238E27FC236}">
                  <a16:creationId xmlns:a16="http://schemas.microsoft.com/office/drawing/2014/main" id="{7413218B-F067-4DD2-88FD-4A3EE8E8385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3" name="Oval 36">
              <a:extLst>
                <a:ext uri="{FF2B5EF4-FFF2-40B4-BE49-F238E27FC236}">
                  <a16:creationId xmlns:a16="http://schemas.microsoft.com/office/drawing/2014/main" id="{FE369B8E-17CE-43DF-95CD-DF366112BDD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4" name="Oval 37">
              <a:extLst>
                <a:ext uri="{FF2B5EF4-FFF2-40B4-BE49-F238E27FC236}">
                  <a16:creationId xmlns:a16="http://schemas.microsoft.com/office/drawing/2014/main" id="{593793A8-FEF6-43B8-8DCA-62F25345462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5" name="Oval 38">
              <a:extLst>
                <a:ext uri="{FF2B5EF4-FFF2-40B4-BE49-F238E27FC236}">
                  <a16:creationId xmlns:a16="http://schemas.microsoft.com/office/drawing/2014/main" id="{1D7D2824-D144-4D13-9DEE-F4AB585926E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8FF0CE-2F36-472F-9F0E-4CFCC49833F6}"/>
              </a:ext>
            </a:extLst>
          </p:cNvPr>
          <p:cNvSpPr txBox="1"/>
          <p:nvPr/>
        </p:nvSpPr>
        <p:spPr>
          <a:xfrm>
            <a:off x="743050" y="2327076"/>
            <a:ext cx="10361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En </a:t>
            </a:r>
            <a:r>
              <a:rPr lang="es-ES" sz="20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programación orientada a objetos</a:t>
            </a: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se denomina </a:t>
            </a:r>
            <a:r>
              <a:rPr lang="es-ES" sz="20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encapsulamiento</a:t>
            </a: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al ocultamiento del estado, es decir, de los datos miembro, de un </a:t>
            </a:r>
            <a:r>
              <a:rPr lang="es-ES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objeto</a:t>
            </a: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de manera que sólo se puede cambiar mediante las operaciones definidas para ese </a:t>
            </a:r>
            <a:r>
              <a:rPr lang="es-ES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objeto</a:t>
            </a: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52C66D2-B0C3-4F71-852F-A5C0B2D77A11}"/>
              </a:ext>
            </a:extLst>
          </p:cNvPr>
          <p:cNvSpPr/>
          <p:nvPr/>
        </p:nvSpPr>
        <p:spPr>
          <a:xfrm>
            <a:off x="6973046" y="4113639"/>
            <a:ext cx="1619208" cy="1720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2000" b="1" dirty="0">
                <a:solidFill>
                  <a:srgbClr val="FFFF00"/>
                </a:solidFill>
              </a:rPr>
              <a:t>Clase</a:t>
            </a: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(Encapsulada)</a:t>
            </a: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  <a:endParaRPr lang="es-CO" sz="1400" b="1" dirty="0">
              <a:solidFill>
                <a:srgbClr val="FFFF00"/>
              </a:solidFill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29C85054-4D29-4922-ABB9-B372947EE775}"/>
              </a:ext>
            </a:extLst>
          </p:cNvPr>
          <p:cNvSpPr/>
          <p:nvPr/>
        </p:nvSpPr>
        <p:spPr>
          <a:xfrm>
            <a:off x="1381653" y="4113639"/>
            <a:ext cx="1619208" cy="1720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2000" b="1" dirty="0">
                <a:solidFill>
                  <a:srgbClr val="FFFF00"/>
                </a:solidFill>
              </a:rPr>
              <a:t>Programas</a:t>
            </a:r>
          </a:p>
          <a:p>
            <a:pPr algn="ctr"/>
            <a:endParaRPr lang="es-ES" sz="2000" b="1" dirty="0">
              <a:solidFill>
                <a:srgbClr val="FFFF00"/>
              </a:solidFill>
            </a:endParaRPr>
          </a:p>
          <a:p>
            <a:pPr algn="ctr"/>
            <a:r>
              <a:rPr lang="es-ES" sz="2000" b="1" dirty="0">
                <a:solidFill>
                  <a:srgbClr val="FFFF00"/>
                </a:solidFill>
              </a:rPr>
              <a:t>Otras Clases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  <a:endParaRPr lang="es-CO" sz="1400" b="1" dirty="0">
              <a:solidFill>
                <a:srgbClr val="FFFF00"/>
              </a:solidFill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5805086B-5CCF-437F-9F19-FC3E68B7AC67}"/>
              </a:ext>
            </a:extLst>
          </p:cNvPr>
          <p:cNvSpPr/>
          <p:nvPr/>
        </p:nvSpPr>
        <p:spPr>
          <a:xfrm>
            <a:off x="3048000" y="4731026"/>
            <a:ext cx="3925046" cy="42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07F43F9-5B8B-4E65-B88A-94683795FA17}"/>
              </a:ext>
            </a:extLst>
          </p:cNvPr>
          <p:cNvSpPr txBox="1"/>
          <p:nvPr/>
        </p:nvSpPr>
        <p:spPr>
          <a:xfrm>
            <a:off x="3205300" y="5144201"/>
            <a:ext cx="3767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rgbClr val="FF0000"/>
                </a:solidFill>
              </a:rPr>
              <a:t>ACCESAR solo por los métodos u operaciones     publicas que defina  la clase</a:t>
            </a:r>
            <a:endParaRPr lang="es-CO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201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753178" y="152590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04" y="857117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((Principal – Objeto)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154301" y="188033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3B88CAB-D7CE-4DD7-9D18-5ACA0343FE05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Métodos </a:t>
            </a:r>
            <a:r>
              <a:rPr lang="es-ES" sz="2400" b="1" dirty="0" err="1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Get</a:t>
            </a:r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 y Set (Modificadores de las Clases)</a:t>
            </a:r>
          </a:p>
        </p:txBody>
      </p:sp>
      <p:grpSp>
        <p:nvGrpSpPr>
          <p:cNvPr id="9" name="Group 32">
            <a:extLst>
              <a:ext uri="{FF2B5EF4-FFF2-40B4-BE49-F238E27FC236}">
                <a16:creationId xmlns:a16="http://schemas.microsoft.com/office/drawing/2014/main" id="{48A95742-D1E0-469C-94CB-9E48F2DF36C1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10" name="Oval 33">
              <a:extLst>
                <a:ext uri="{FF2B5EF4-FFF2-40B4-BE49-F238E27FC236}">
                  <a16:creationId xmlns:a16="http://schemas.microsoft.com/office/drawing/2014/main" id="{4B42BB5F-90F8-48C8-B265-B0C1696F017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1" name="Oval 34">
              <a:extLst>
                <a:ext uri="{FF2B5EF4-FFF2-40B4-BE49-F238E27FC236}">
                  <a16:creationId xmlns:a16="http://schemas.microsoft.com/office/drawing/2014/main" id="{86C378A2-6E2B-4662-B0E0-A124B638E4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2" name="Oval 35">
              <a:extLst>
                <a:ext uri="{FF2B5EF4-FFF2-40B4-BE49-F238E27FC236}">
                  <a16:creationId xmlns:a16="http://schemas.microsoft.com/office/drawing/2014/main" id="{7413218B-F067-4DD2-88FD-4A3EE8E8385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3" name="Oval 36">
              <a:extLst>
                <a:ext uri="{FF2B5EF4-FFF2-40B4-BE49-F238E27FC236}">
                  <a16:creationId xmlns:a16="http://schemas.microsoft.com/office/drawing/2014/main" id="{FE369B8E-17CE-43DF-95CD-DF366112BDD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4" name="Oval 37">
              <a:extLst>
                <a:ext uri="{FF2B5EF4-FFF2-40B4-BE49-F238E27FC236}">
                  <a16:creationId xmlns:a16="http://schemas.microsoft.com/office/drawing/2014/main" id="{593793A8-FEF6-43B8-8DCA-62F25345462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5" name="Oval 38">
              <a:extLst>
                <a:ext uri="{FF2B5EF4-FFF2-40B4-BE49-F238E27FC236}">
                  <a16:creationId xmlns:a16="http://schemas.microsoft.com/office/drawing/2014/main" id="{1D7D2824-D144-4D13-9DEE-F4AB585926E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8FF0CE-2F36-472F-9F0E-4CFCC49833F6}"/>
              </a:ext>
            </a:extLst>
          </p:cNvPr>
          <p:cNvSpPr txBox="1"/>
          <p:nvPr/>
        </p:nvSpPr>
        <p:spPr>
          <a:xfrm>
            <a:off x="814124" y="2427911"/>
            <a:ext cx="103613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En </a:t>
            </a:r>
            <a:r>
              <a:rPr lang="es-ES" sz="20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programación orientada a objetos</a:t>
            </a: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para un correcto </a:t>
            </a:r>
            <a:r>
              <a:rPr lang="es-ES" sz="20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encapsulamiento</a:t>
            </a: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de las clases-objetos, se recomienda:</a:t>
            </a:r>
          </a:p>
          <a:p>
            <a:pPr algn="just"/>
            <a:endParaRPr lang="es-ES" sz="2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342900" indent="-342900" algn="just">
              <a:buFontTx/>
              <a:buChar char="-"/>
            </a:pPr>
            <a:r>
              <a:rPr lang="es-ES" sz="2000" b="1" dirty="0">
                <a:solidFill>
                  <a:srgbClr val="202124"/>
                </a:solidFill>
                <a:latin typeface="arial" panose="020B0604020202020204" pitchFamily="34" charset="0"/>
              </a:rPr>
              <a:t>Atributos definirlos como Privados (Solo para la clase)</a:t>
            </a:r>
          </a:p>
          <a:p>
            <a:pPr algn="just"/>
            <a:endParaRPr lang="es-ES" sz="2000" b="1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s-ES" sz="2000" b="1" dirty="0">
                <a:solidFill>
                  <a:srgbClr val="202124"/>
                </a:solidFill>
                <a:latin typeface="arial" panose="020B0604020202020204" pitchFamily="34" charset="0"/>
              </a:rPr>
              <a:t>  Métodos definirlos como Público (Se puedan utilizar en otros programas u otras clases)</a:t>
            </a: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A815563-B021-4180-A969-15DC3A313CD5}"/>
              </a:ext>
            </a:extLst>
          </p:cNvPr>
          <p:cNvSpPr txBox="1"/>
          <p:nvPr/>
        </p:nvSpPr>
        <p:spPr>
          <a:xfrm>
            <a:off x="6533859" y="60099"/>
            <a:ext cx="3735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2"/>
                </a:solidFill>
                <a:latin typeface="Ubuntu" panose="020B0504030602030204" pitchFamily="34" charset="0"/>
              </a:rPr>
              <a:t>     </a:t>
            </a:r>
            <a:r>
              <a:rPr lang="es-ES" sz="2000" b="1" dirty="0">
                <a:solidFill>
                  <a:schemeClr val="accent2"/>
                </a:solidFill>
                <a:latin typeface="Ubuntu" panose="020B0504030602030204" pitchFamily="34" charset="0"/>
              </a:rPr>
              <a:t>Semana 2 Sesión 3</a:t>
            </a:r>
          </a:p>
        </p:txBody>
      </p:sp>
    </p:spTree>
    <p:extLst>
      <p:ext uri="{BB962C8B-B14F-4D97-AF65-F5344CB8AC3E}">
        <p14:creationId xmlns:p14="http://schemas.microsoft.com/office/powerpoint/2010/main" val="1393000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65099" y="-20158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35" y="557234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((Principal – Objeto)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3B88CAB-D7CE-4DD7-9D18-5ACA0343FE05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Métodos </a:t>
            </a:r>
            <a:r>
              <a:rPr lang="es-ES" sz="2400" b="1" dirty="0" err="1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Get</a:t>
            </a:r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 y Set (Modificadores de las Clases)</a:t>
            </a:r>
          </a:p>
        </p:txBody>
      </p:sp>
      <p:grpSp>
        <p:nvGrpSpPr>
          <p:cNvPr id="9" name="Group 32">
            <a:extLst>
              <a:ext uri="{FF2B5EF4-FFF2-40B4-BE49-F238E27FC236}">
                <a16:creationId xmlns:a16="http://schemas.microsoft.com/office/drawing/2014/main" id="{48A95742-D1E0-469C-94CB-9E48F2DF36C1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10" name="Oval 33">
              <a:extLst>
                <a:ext uri="{FF2B5EF4-FFF2-40B4-BE49-F238E27FC236}">
                  <a16:creationId xmlns:a16="http://schemas.microsoft.com/office/drawing/2014/main" id="{4B42BB5F-90F8-48C8-B265-B0C1696F017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1" name="Oval 34">
              <a:extLst>
                <a:ext uri="{FF2B5EF4-FFF2-40B4-BE49-F238E27FC236}">
                  <a16:creationId xmlns:a16="http://schemas.microsoft.com/office/drawing/2014/main" id="{86C378A2-6E2B-4662-B0E0-A124B638E4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2" name="Oval 35">
              <a:extLst>
                <a:ext uri="{FF2B5EF4-FFF2-40B4-BE49-F238E27FC236}">
                  <a16:creationId xmlns:a16="http://schemas.microsoft.com/office/drawing/2014/main" id="{7413218B-F067-4DD2-88FD-4A3EE8E8385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3" name="Oval 36">
              <a:extLst>
                <a:ext uri="{FF2B5EF4-FFF2-40B4-BE49-F238E27FC236}">
                  <a16:creationId xmlns:a16="http://schemas.microsoft.com/office/drawing/2014/main" id="{FE369B8E-17CE-43DF-95CD-DF366112BDD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4" name="Oval 37">
              <a:extLst>
                <a:ext uri="{FF2B5EF4-FFF2-40B4-BE49-F238E27FC236}">
                  <a16:creationId xmlns:a16="http://schemas.microsoft.com/office/drawing/2014/main" id="{593793A8-FEF6-43B8-8DCA-62F25345462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5" name="Oval 38">
              <a:extLst>
                <a:ext uri="{FF2B5EF4-FFF2-40B4-BE49-F238E27FC236}">
                  <a16:creationId xmlns:a16="http://schemas.microsoft.com/office/drawing/2014/main" id="{1D7D2824-D144-4D13-9DEE-F4AB585926E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8FF0CE-2F36-472F-9F0E-4CFCC49833F6}"/>
              </a:ext>
            </a:extLst>
          </p:cNvPr>
          <p:cNvSpPr txBox="1"/>
          <p:nvPr/>
        </p:nvSpPr>
        <p:spPr>
          <a:xfrm>
            <a:off x="743050" y="2813583"/>
            <a:ext cx="103613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Los atributos cuando son privados, se deben tene</a:t>
            </a:r>
            <a:r>
              <a:rPr lang="es-ES" sz="2000" dirty="0">
                <a:solidFill>
                  <a:srgbClr val="202124"/>
                </a:solidFill>
                <a:latin typeface="arial" panose="020B0604020202020204" pitchFamily="34" charset="0"/>
              </a:rPr>
              <a:t>r en cuenta crear métodos constructores para cada atributo</a:t>
            </a: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just"/>
            <a:endParaRPr lang="es-ES" sz="2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algn="just"/>
            <a:r>
              <a:rPr lang="es-ES" sz="2000" dirty="0">
                <a:solidFill>
                  <a:srgbClr val="202124"/>
                </a:solidFill>
                <a:latin typeface="arial" panose="020B0604020202020204" pitchFamily="34" charset="0"/>
              </a:rPr>
              <a:t>Se debe crear métodos  </a:t>
            </a:r>
            <a:r>
              <a:rPr lang="es-ES" sz="2000" dirty="0" err="1">
                <a:solidFill>
                  <a:srgbClr val="202124"/>
                </a:solidFill>
                <a:latin typeface="arial" panose="020B0604020202020204" pitchFamily="34" charset="0"/>
              </a:rPr>
              <a:t>getAtributo</a:t>
            </a:r>
            <a:r>
              <a:rPr lang="es-ES" sz="2000" dirty="0">
                <a:solidFill>
                  <a:srgbClr val="202124"/>
                </a:solidFill>
                <a:latin typeface="arial" panose="020B0604020202020204" pitchFamily="34" charset="0"/>
              </a:rPr>
              <a:t> y </a:t>
            </a:r>
            <a:r>
              <a:rPr lang="es-ES" sz="2000" dirty="0" err="1">
                <a:solidFill>
                  <a:srgbClr val="202124"/>
                </a:solidFill>
                <a:latin typeface="arial" panose="020B0604020202020204" pitchFamily="34" charset="0"/>
              </a:rPr>
              <a:t>setAtributo</a:t>
            </a:r>
            <a:r>
              <a:rPr lang="es-ES" sz="2000" dirty="0">
                <a:solidFill>
                  <a:srgbClr val="202124"/>
                </a:solidFill>
                <a:latin typeface="arial" panose="020B0604020202020204" pitchFamily="34" charset="0"/>
              </a:rPr>
              <a:t> para cada atributo. El método </a:t>
            </a:r>
            <a:r>
              <a:rPr lang="es-ES" sz="2000" dirty="0" err="1">
                <a:solidFill>
                  <a:srgbClr val="202124"/>
                </a:solidFill>
                <a:latin typeface="arial" panose="020B0604020202020204" pitchFamily="34" charset="0"/>
              </a:rPr>
              <a:t>setAtributo</a:t>
            </a:r>
            <a:r>
              <a:rPr lang="es-ES" sz="2000" dirty="0">
                <a:solidFill>
                  <a:srgbClr val="202124"/>
                </a:solidFill>
                <a:latin typeface="arial" panose="020B0604020202020204" pitchFamily="34" charset="0"/>
              </a:rPr>
              <a:t> para asignar al </a:t>
            </a:r>
            <a:r>
              <a:rPr lang="es-ES" sz="2000" dirty="0" err="1">
                <a:solidFill>
                  <a:srgbClr val="202124"/>
                </a:solidFill>
                <a:latin typeface="arial" panose="020B0604020202020204" pitchFamily="34" charset="0"/>
              </a:rPr>
              <a:t>this.atributo</a:t>
            </a:r>
            <a:r>
              <a:rPr lang="es-ES" sz="2000" dirty="0">
                <a:solidFill>
                  <a:srgbClr val="202124"/>
                </a:solidFill>
                <a:latin typeface="arial" panose="020B0604020202020204" pitchFamily="34" charset="0"/>
              </a:rPr>
              <a:t> el parámetro que recibe el constructor y el método </a:t>
            </a:r>
            <a:r>
              <a:rPr lang="es-ES" sz="2000" dirty="0" err="1">
                <a:solidFill>
                  <a:srgbClr val="202124"/>
                </a:solidFill>
                <a:latin typeface="arial" panose="020B0604020202020204" pitchFamily="34" charset="0"/>
              </a:rPr>
              <a:t>getAtributo</a:t>
            </a:r>
            <a:r>
              <a:rPr lang="es-ES" sz="2000" dirty="0">
                <a:solidFill>
                  <a:srgbClr val="202124"/>
                </a:solidFill>
                <a:latin typeface="arial" panose="020B0604020202020204" pitchFamily="34" charset="0"/>
              </a:rPr>
              <a:t> para retornar el atributo y poder obtener su valor.</a:t>
            </a:r>
            <a:endParaRPr lang="es-CO" sz="1200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837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16253" y="-1230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84" y="998910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227091" y="954667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Ejemplo:  Constructores GET, SET POO</a:t>
            </a:r>
            <a:endParaRPr lang="es-CO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129DE7C-B9FA-4A94-943A-D94F59395848}"/>
              </a:ext>
            </a:extLst>
          </p:cNvPr>
          <p:cNvSpPr txBox="1"/>
          <p:nvPr/>
        </p:nvSpPr>
        <p:spPr>
          <a:xfrm>
            <a:off x="3399370" y="403190"/>
            <a:ext cx="5375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EE97BD-11EE-4C87-8066-C9075FE712EB}"/>
              </a:ext>
            </a:extLst>
          </p:cNvPr>
          <p:cNvSpPr txBox="1"/>
          <p:nvPr/>
        </p:nvSpPr>
        <p:spPr>
          <a:xfrm>
            <a:off x="558449" y="2405047"/>
            <a:ext cx="1036134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Utilizando el ejercicio de la liquidación de comisiones a un vendedor.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Dada la siguiente información sobre un 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Ubuntu" panose="020B0504030602030204" pitchFamily="34" charset="0"/>
              </a:rPr>
              <a:t>vendedor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 de una empresa, del  cual se conoce: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Documento de identidad</a:t>
            </a:r>
          </a:p>
          <a:p>
            <a:pPr marL="171450" indent="-171450" algn="just">
              <a:buFontTx/>
              <a:buChar char="-"/>
            </a:pP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Tipo Vendedor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(1=Puerta a Puerta, 2=Telemercadeo)</a:t>
            </a:r>
          </a:p>
          <a:p>
            <a:pPr marL="171450" indent="-171450" algn="just">
              <a:buFontTx/>
              <a:buChar char="-"/>
            </a:pP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Valor ventas del mes</a:t>
            </a: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Se pide calcular el valor a pagar por concepto de comisión al vendedor, de acuerdo con la siguiente indicación: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Para el vendedor de tipo 1(Puerta a Puerta) se le paga por concepto de comisión el  25%  del valor de las ventas del mes. Cuando el vendedor es tipo 2(Telemercadeo) se le paga por concepto de comisión el  20%  del valor de las ventas del mes.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Realizar el programa en Java que resuelva la situación problema presentada, utilizando el concepto de Clases y Objetos (POO).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44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64929" y="33151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98" y="862333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(Clase)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926982-FF4F-4DD0-B5B0-895262B33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870" y="1691516"/>
            <a:ext cx="5901702" cy="34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18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723324" y="129677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32" y="877720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(Clase)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FBFBCEA-87E8-2835-820B-DB0759A4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77" y="2211327"/>
            <a:ext cx="5001323" cy="293410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8EF2EBE-8B72-677A-7697-7FC4758A7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783" y="1182451"/>
            <a:ext cx="3400900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88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792650" y="39757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50" y="862333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</a:t>
            </a:r>
            <a:r>
              <a:rPr lang="es-ES" dirty="0" err="1"/>
              <a:t>Main</a:t>
            </a:r>
            <a:r>
              <a:rPr lang="es-ES" dirty="0"/>
              <a:t>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280E41-79D5-194D-1169-5B2103EC8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699" y="1250835"/>
            <a:ext cx="5677692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12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((Principal – Objeto)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3B88CAB-D7CE-4DD7-9D18-5ACA0343FE05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Sobrecarga de Constructores</a:t>
            </a:r>
          </a:p>
        </p:txBody>
      </p:sp>
      <p:grpSp>
        <p:nvGrpSpPr>
          <p:cNvPr id="9" name="Group 32">
            <a:extLst>
              <a:ext uri="{FF2B5EF4-FFF2-40B4-BE49-F238E27FC236}">
                <a16:creationId xmlns:a16="http://schemas.microsoft.com/office/drawing/2014/main" id="{48A95742-D1E0-469C-94CB-9E48F2DF36C1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10" name="Oval 33">
              <a:extLst>
                <a:ext uri="{FF2B5EF4-FFF2-40B4-BE49-F238E27FC236}">
                  <a16:creationId xmlns:a16="http://schemas.microsoft.com/office/drawing/2014/main" id="{4B42BB5F-90F8-48C8-B265-B0C1696F017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1" name="Oval 34">
              <a:extLst>
                <a:ext uri="{FF2B5EF4-FFF2-40B4-BE49-F238E27FC236}">
                  <a16:creationId xmlns:a16="http://schemas.microsoft.com/office/drawing/2014/main" id="{86C378A2-6E2B-4662-B0E0-A124B638E4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2" name="Oval 35">
              <a:extLst>
                <a:ext uri="{FF2B5EF4-FFF2-40B4-BE49-F238E27FC236}">
                  <a16:creationId xmlns:a16="http://schemas.microsoft.com/office/drawing/2014/main" id="{7413218B-F067-4DD2-88FD-4A3EE8E8385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3" name="Oval 36">
              <a:extLst>
                <a:ext uri="{FF2B5EF4-FFF2-40B4-BE49-F238E27FC236}">
                  <a16:creationId xmlns:a16="http://schemas.microsoft.com/office/drawing/2014/main" id="{FE369B8E-17CE-43DF-95CD-DF366112BDD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4" name="Oval 37">
              <a:extLst>
                <a:ext uri="{FF2B5EF4-FFF2-40B4-BE49-F238E27FC236}">
                  <a16:creationId xmlns:a16="http://schemas.microsoft.com/office/drawing/2014/main" id="{593793A8-FEF6-43B8-8DCA-62F25345462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5" name="Oval 38">
              <a:extLst>
                <a:ext uri="{FF2B5EF4-FFF2-40B4-BE49-F238E27FC236}">
                  <a16:creationId xmlns:a16="http://schemas.microsoft.com/office/drawing/2014/main" id="{1D7D2824-D144-4D13-9DEE-F4AB585926E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8FF0CE-2F36-472F-9F0E-4CFCC49833F6}"/>
              </a:ext>
            </a:extLst>
          </p:cNvPr>
          <p:cNvSpPr txBox="1"/>
          <p:nvPr/>
        </p:nvSpPr>
        <p:spPr>
          <a:xfrm>
            <a:off x="814124" y="2669160"/>
            <a:ext cx="103613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En una clase, la </a:t>
            </a:r>
            <a:r>
              <a:rPr lang="es-ES" sz="2800" b="1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sobrecarga</a:t>
            </a:r>
            <a:r>
              <a:rPr lang="es-ES" sz="28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sz="2800" b="0" i="1" dirty="0" err="1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overloading</a:t>
            </a:r>
            <a:r>
              <a:rPr lang="es-ES" sz="28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) permite definir más de un constructor o método con el mismo nombre, con la condición de que no puede haber dos de ellos con el mismo número y tipo de parámetros.</a:t>
            </a:r>
            <a:endParaRPr lang="es-CO" sz="28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581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1987410" y="1158334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Definición de Clase – Objeto (Atributos – Métodos)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608088" y="1222583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1E4123C-6FC6-4424-8F31-E2D13648830A}"/>
              </a:ext>
            </a:extLst>
          </p:cNvPr>
          <p:cNvSpPr txBox="1"/>
          <p:nvPr/>
        </p:nvSpPr>
        <p:spPr>
          <a:xfrm>
            <a:off x="711959" y="3434843"/>
            <a:ext cx="2919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CLASE</a:t>
            </a:r>
            <a:r>
              <a:rPr lang="es-CO" sz="2400" b="1" dirty="0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</a:rPr>
              <a:t>:  </a:t>
            </a: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</a:rPr>
              <a:t>Asociación de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C0D4EBF-27CF-400A-82D0-3AED1EC11B45}"/>
              </a:ext>
            </a:extLst>
          </p:cNvPr>
          <p:cNvSpPr txBox="1"/>
          <p:nvPr/>
        </p:nvSpPr>
        <p:spPr>
          <a:xfrm>
            <a:off x="3909391" y="2458952"/>
            <a:ext cx="807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Atributos (Características  o propiedades) =&gt; </a:t>
            </a:r>
            <a:r>
              <a:rPr lang="es-CO" sz="1400" b="1" dirty="0">
                <a:solidFill>
                  <a:srgbClr val="FF0000"/>
                </a:solidFill>
                <a:latin typeface="Ubuntu" panose="020B0504030602030204" pitchFamily="34" charset="0"/>
              </a:rPr>
              <a:t>Información que identifica la clase 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49AAFAF-D261-432A-87F8-5CF63F514D30}"/>
              </a:ext>
            </a:extLst>
          </p:cNvPr>
          <p:cNvCxnSpPr>
            <a:cxnSpLocks/>
          </p:cNvCxnSpPr>
          <p:nvPr/>
        </p:nvCxnSpPr>
        <p:spPr>
          <a:xfrm flipV="1">
            <a:off x="3390995" y="2782119"/>
            <a:ext cx="518396" cy="98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7BB630C-B6B5-4F24-91E3-E1CC3EEAB081}"/>
              </a:ext>
            </a:extLst>
          </p:cNvPr>
          <p:cNvCxnSpPr>
            <a:cxnSpLocks/>
          </p:cNvCxnSpPr>
          <p:nvPr/>
        </p:nvCxnSpPr>
        <p:spPr>
          <a:xfrm>
            <a:off x="3390995" y="3763617"/>
            <a:ext cx="637666" cy="743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D014429-8A0C-49D2-B83A-AF2A8B4FC40D}"/>
              </a:ext>
            </a:extLst>
          </p:cNvPr>
          <p:cNvSpPr txBox="1"/>
          <p:nvPr/>
        </p:nvSpPr>
        <p:spPr>
          <a:xfrm>
            <a:off x="4028661" y="4298052"/>
            <a:ext cx="807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Métodos (Operaciones – Acciones) =&gt; </a:t>
            </a:r>
            <a:r>
              <a:rPr lang="es-CO" sz="1400" b="1" dirty="0">
                <a:solidFill>
                  <a:srgbClr val="FF0000"/>
                </a:solidFill>
                <a:latin typeface="Ubuntu" panose="020B0504030602030204" pitchFamily="34" charset="0"/>
              </a:rPr>
              <a:t>Usos de la clase</a:t>
            </a:r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2331DA9D-A3B2-4E7A-8354-F6C436340782}"/>
              </a:ext>
            </a:extLst>
          </p:cNvPr>
          <p:cNvSpPr/>
          <p:nvPr/>
        </p:nvSpPr>
        <p:spPr>
          <a:xfrm>
            <a:off x="1172817" y="3896508"/>
            <a:ext cx="357809" cy="7438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11B65F0-F378-4519-BA22-CB6F7AB88F79}"/>
              </a:ext>
            </a:extLst>
          </p:cNvPr>
          <p:cNvSpPr txBox="1"/>
          <p:nvPr/>
        </p:nvSpPr>
        <p:spPr>
          <a:xfrm>
            <a:off x="757063" y="4692134"/>
            <a:ext cx="1787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Ejemplo:  Silla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FF5C66C-36AD-4D0F-BD21-7BC490FEDEC5}"/>
              </a:ext>
            </a:extLst>
          </p:cNvPr>
          <p:cNvSpPr txBox="1"/>
          <p:nvPr/>
        </p:nvSpPr>
        <p:spPr>
          <a:xfrm>
            <a:off x="3892064" y="3295924"/>
            <a:ext cx="3860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b="1" dirty="0">
                <a:solidFill>
                  <a:srgbClr val="002060"/>
                </a:solidFill>
                <a:latin typeface="Ubuntu" panose="020B0504030602030204" pitchFamily="34" charset="0"/>
              </a:rPr>
              <a:t>Silla=&gt;  </a:t>
            </a:r>
            <a:r>
              <a:rPr lang="es-CO" sz="1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Color, material, número de patas</a:t>
            </a:r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33B5210C-76F8-4D28-AF62-75B84CC3D50B}"/>
              </a:ext>
            </a:extLst>
          </p:cNvPr>
          <p:cNvSpPr/>
          <p:nvPr/>
        </p:nvSpPr>
        <p:spPr>
          <a:xfrm>
            <a:off x="4427787" y="2833398"/>
            <a:ext cx="357809" cy="369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058358B6-1251-4202-A2FF-210D0BB46BCC}"/>
              </a:ext>
            </a:extLst>
          </p:cNvPr>
          <p:cNvSpPr/>
          <p:nvPr/>
        </p:nvSpPr>
        <p:spPr>
          <a:xfrm>
            <a:off x="4427786" y="4687860"/>
            <a:ext cx="357809" cy="369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6D0EFC3-2C61-4148-A8E6-269A2A7A8633}"/>
              </a:ext>
            </a:extLst>
          </p:cNvPr>
          <p:cNvSpPr txBox="1"/>
          <p:nvPr/>
        </p:nvSpPr>
        <p:spPr>
          <a:xfrm>
            <a:off x="3892064" y="5181189"/>
            <a:ext cx="3860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b="1" dirty="0">
                <a:solidFill>
                  <a:srgbClr val="002060"/>
                </a:solidFill>
                <a:latin typeface="Ubuntu" panose="020B0504030602030204" pitchFamily="34" charset="0"/>
              </a:rPr>
              <a:t>Silla=&gt;  </a:t>
            </a:r>
            <a:r>
              <a:rPr lang="es-CO" sz="1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sentar(), golpear(), alcanzar()</a:t>
            </a:r>
          </a:p>
        </p:txBody>
      </p:sp>
      <p:sp>
        <p:nvSpPr>
          <p:cNvPr id="31" name="Flecha: hacia arriba 30">
            <a:extLst>
              <a:ext uri="{FF2B5EF4-FFF2-40B4-BE49-F238E27FC236}">
                <a16:creationId xmlns:a16="http://schemas.microsoft.com/office/drawing/2014/main" id="{87A5E314-A364-4E1B-8956-871F8EF7FA2B}"/>
              </a:ext>
            </a:extLst>
          </p:cNvPr>
          <p:cNvSpPr/>
          <p:nvPr/>
        </p:nvSpPr>
        <p:spPr>
          <a:xfrm>
            <a:off x="1172817" y="2828284"/>
            <a:ext cx="357809" cy="60655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8BDA99D-080D-4423-8AED-6AD9C2F62374}"/>
              </a:ext>
            </a:extLst>
          </p:cNvPr>
          <p:cNvSpPr txBox="1"/>
          <p:nvPr/>
        </p:nvSpPr>
        <p:spPr>
          <a:xfrm>
            <a:off x="458189" y="2494619"/>
            <a:ext cx="1787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General - Genérico</a:t>
            </a:r>
          </a:p>
        </p:txBody>
      </p:sp>
    </p:spTree>
    <p:extLst>
      <p:ext uri="{BB962C8B-B14F-4D97-AF65-F5344CB8AC3E}">
        <p14:creationId xmlns:p14="http://schemas.microsoft.com/office/powerpoint/2010/main" val="2383612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729948" y="1471932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Clase</a:t>
            </a:r>
            <a:endParaRPr lang="es-C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10CFEA7-B794-4F4A-96E2-7573ADB751DD}"/>
              </a:ext>
            </a:extLst>
          </p:cNvPr>
          <p:cNvSpPr txBox="1"/>
          <p:nvPr/>
        </p:nvSpPr>
        <p:spPr>
          <a:xfrm>
            <a:off x="3399370" y="40319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3D79568-3A0E-4DB2-A177-AE9696D4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28" y="1933597"/>
            <a:ext cx="5569445" cy="359278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D97E357-ED11-4656-905A-D155A1B6A011}"/>
              </a:ext>
            </a:extLst>
          </p:cNvPr>
          <p:cNvSpPr txBox="1"/>
          <p:nvPr/>
        </p:nvSpPr>
        <p:spPr>
          <a:xfrm>
            <a:off x="3650675" y="5264776"/>
            <a:ext cx="4062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Se definen tres (3) métodos cambiar con diferentes parámetros</a:t>
            </a:r>
            <a:endParaRPr lang="es-CO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41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64929" y="167771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20" y="1093166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(Clase)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359103-02CF-4342-B32D-2D6929608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788" y="1296307"/>
            <a:ext cx="4095750" cy="4800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F6FD875-ED2B-46A2-B530-5FF1A9AE0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735" y="2895600"/>
            <a:ext cx="41624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35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51847" y="-85887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64" y="444911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</a:t>
            </a:r>
            <a:r>
              <a:rPr lang="es-ES" dirty="0" err="1"/>
              <a:t>Main</a:t>
            </a:r>
            <a:r>
              <a:rPr lang="es-ES" dirty="0"/>
              <a:t>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6C9B675-3628-4CB4-B7D4-B4A96E562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48" y="1293387"/>
            <a:ext cx="4955413" cy="487411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623AF50-9137-4938-9C31-8366474A8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923" y="2463447"/>
            <a:ext cx="7130498" cy="294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38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18870" y="21071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58" y="612002"/>
            <a:ext cx="838571" cy="83484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3B88CAB-D7CE-4DD7-9D18-5ACA0343FE05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Array de Objetos (Clase </a:t>
            </a:r>
            <a:r>
              <a:rPr lang="es-ES" sz="2400" b="1" dirty="0" err="1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ArrayList</a:t>
            </a:r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)</a:t>
            </a:r>
          </a:p>
        </p:txBody>
      </p:sp>
      <p:grpSp>
        <p:nvGrpSpPr>
          <p:cNvPr id="9" name="Group 32">
            <a:extLst>
              <a:ext uri="{FF2B5EF4-FFF2-40B4-BE49-F238E27FC236}">
                <a16:creationId xmlns:a16="http://schemas.microsoft.com/office/drawing/2014/main" id="{48A95742-D1E0-469C-94CB-9E48F2DF36C1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10" name="Oval 33">
              <a:extLst>
                <a:ext uri="{FF2B5EF4-FFF2-40B4-BE49-F238E27FC236}">
                  <a16:creationId xmlns:a16="http://schemas.microsoft.com/office/drawing/2014/main" id="{4B42BB5F-90F8-48C8-B265-B0C1696F017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1" name="Oval 34">
              <a:extLst>
                <a:ext uri="{FF2B5EF4-FFF2-40B4-BE49-F238E27FC236}">
                  <a16:creationId xmlns:a16="http://schemas.microsoft.com/office/drawing/2014/main" id="{86C378A2-6E2B-4662-B0E0-A124B638E4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2" name="Oval 35">
              <a:extLst>
                <a:ext uri="{FF2B5EF4-FFF2-40B4-BE49-F238E27FC236}">
                  <a16:creationId xmlns:a16="http://schemas.microsoft.com/office/drawing/2014/main" id="{7413218B-F067-4DD2-88FD-4A3EE8E8385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3" name="Oval 36">
              <a:extLst>
                <a:ext uri="{FF2B5EF4-FFF2-40B4-BE49-F238E27FC236}">
                  <a16:creationId xmlns:a16="http://schemas.microsoft.com/office/drawing/2014/main" id="{FE369B8E-17CE-43DF-95CD-DF366112BDD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14" name="Oval 37">
              <a:extLst>
                <a:ext uri="{FF2B5EF4-FFF2-40B4-BE49-F238E27FC236}">
                  <a16:creationId xmlns:a16="http://schemas.microsoft.com/office/drawing/2014/main" id="{593793A8-FEF6-43B8-8DCA-62F25345462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15" name="Oval 38">
              <a:extLst>
                <a:ext uri="{FF2B5EF4-FFF2-40B4-BE49-F238E27FC236}">
                  <a16:creationId xmlns:a16="http://schemas.microsoft.com/office/drawing/2014/main" id="{1D7D2824-D144-4D13-9DEE-F4AB585926E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8FF0CE-2F36-472F-9F0E-4CFCC49833F6}"/>
              </a:ext>
            </a:extLst>
          </p:cNvPr>
          <p:cNvSpPr txBox="1"/>
          <p:nvPr/>
        </p:nvSpPr>
        <p:spPr>
          <a:xfrm>
            <a:off x="915329" y="2188425"/>
            <a:ext cx="103613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Es una clase, que permite la creación de una lista o array donde se almacenan objetos de una clase específica, que facilita el procesamiento de los objetos en un programa en Java.</a:t>
            </a:r>
            <a:endParaRPr lang="es-CO" sz="28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E6D2CF7-54B1-482B-BA11-05EAB347F218}"/>
              </a:ext>
            </a:extLst>
          </p:cNvPr>
          <p:cNvSpPr/>
          <p:nvPr/>
        </p:nvSpPr>
        <p:spPr>
          <a:xfrm>
            <a:off x="4414888" y="4067343"/>
            <a:ext cx="2650435" cy="1487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1281319-DBD6-45DF-89F8-976B0B0E9F19}"/>
              </a:ext>
            </a:extLst>
          </p:cNvPr>
          <p:cNvSpPr/>
          <p:nvPr/>
        </p:nvSpPr>
        <p:spPr>
          <a:xfrm>
            <a:off x="7334691" y="4067343"/>
            <a:ext cx="2650435" cy="1487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D52007B-F1FB-4729-9A73-107EBBB355BC}"/>
              </a:ext>
            </a:extLst>
          </p:cNvPr>
          <p:cNvSpPr txBox="1"/>
          <p:nvPr/>
        </p:nvSpPr>
        <p:spPr>
          <a:xfrm>
            <a:off x="6096000" y="3642211"/>
            <a:ext cx="2420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>
                <a:solidFill>
                  <a:srgbClr val="FF0000"/>
                </a:solidFill>
              </a:rPr>
              <a:t>ArrayList</a:t>
            </a:r>
            <a:r>
              <a:rPr lang="es-ES" sz="1400" b="1" dirty="0">
                <a:solidFill>
                  <a:srgbClr val="FF0000"/>
                </a:solidFill>
              </a:rPr>
              <a:t> de la clase vendedor</a:t>
            </a:r>
            <a:endParaRPr lang="es-CO" sz="1400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03EA183-91AC-4284-BE5B-A93E8C445975}"/>
              </a:ext>
            </a:extLst>
          </p:cNvPr>
          <p:cNvSpPr txBox="1"/>
          <p:nvPr/>
        </p:nvSpPr>
        <p:spPr>
          <a:xfrm>
            <a:off x="4842073" y="5562628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Posición 0</a:t>
            </a:r>
            <a:endParaRPr lang="es-CO" sz="14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DDAA350-848F-4D59-B855-20CEA1C573E7}"/>
              </a:ext>
            </a:extLst>
          </p:cNvPr>
          <p:cNvSpPr txBox="1"/>
          <p:nvPr/>
        </p:nvSpPr>
        <p:spPr>
          <a:xfrm>
            <a:off x="7543679" y="5562628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Posición 1</a:t>
            </a:r>
            <a:endParaRPr lang="es-CO" sz="14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FA8162C-B698-47A0-B394-1C2F56B31D3C}"/>
              </a:ext>
            </a:extLst>
          </p:cNvPr>
          <p:cNvSpPr/>
          <p:nvPr/>
        </p:nvSpPr>
        <p:spPr>
          <a:xfrm>
            <a:off x="4414888" y="4067343"/>
            <a:ext cx="899234" cy="14952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documento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71C303C-CED3-4253-A888-878906BF81DB}"/>
              </a:ext>
            </a:extLst>
          </p:cNvPr>
          <p:cNvSpPr/>
          <p:nvPr/>
        </p:nvSpPr>
        <p:spPr>
          <a:xfrm>
            <a:off x="5330170" y="4073923"/>
            <a:ext cx="899234" cy="14952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tipo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42DED7C-7E9F-40D5-AD1A-F70F09B0B5D8}"/>
              </a:ext>
            </a:extLst>
          </p:cNvPr>
          <p:cNvSpPr/>
          <p:nvPr/>
        </p:nvSpPr>
        <p:spPr>
          <a:xfrm>
            <a:off x="6215502" y="4072373"/>
            <a:ext cx="899234" cy="14952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ventas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51C481C-8825-4E25-B57F-4C7B5B30DE0A}"/>
              </a:ext>
            </a:extLst>
          </p:cNvPr>
          <p:cNvSpPr/>
          <p:nvPr/>
        </p:nvSpPr>
        <p:spPr>
          <a:xfrm>
            <a:off x="7334691" y="4067343"/>
            <a:ext cx="899234" cy="14952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documento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AA171E2-577C-4EF8-A7B7-38FD88283DC4}"/>
              </a:ext>
            </a:extLst>
          </p:cNvPr>
          <p:cNvSpPr/>
          <p:nvPr/>
        </p:nvSpPr>
        <p:spPr>
          <a:xfrm>
            <a:off x="8249973" y="4073923"/>
            <a:ext cx="899234" cy="14952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tipo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A875C8B-9D2F-494F-87B7-239F3D856841}"/>
              </a:ext>
            </a:extLst>
          </p:cNvPr>
          <p:cNvSpPr/>
          <p:nvPr/>
        </p:nvSpPr>
        <p:spPr>
          <a:xfrm>
            <a:off x="9135305" y="4072373"/>
            <a:ext cx="899234" cy="14952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ventas</a:t>
            </a:r>
            <a:endParaRPr lang="es-CO" sz="1200" dirty="0">
              <a:solidFill>
                <a:schemeClr val="tx1"/>
              </a:solidFill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F2F06743-FB2E-4129-8AA3-BD22A34AF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56" y="3642211"/>
            <a:ext cx="4179843" cy="246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74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798614" y="79555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42" y="864855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227091" y="954667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Ejemplo:  </a:t>
            </a:r>
            <a:r>
              <a:rPr lang="es-ES" dirty="0" err="1"/>
              <a:t>ArrayList</a:t>
            </a:r>
            <a:r>
              <a:rPr lang="es-ES" dirty="0"/>
              <a:t> de objetos</a:t>
            </a:r>
            <a:endParaRPr lang="es-CO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129DE7C-B9FA-4A94-943A-D94F59395848}"/>
              </a:ext>
            </a:extLst>
          </p:cNvPr>
          <p:cNvSpPr txBox="1"/>
          <p:nvPr/>
        </p:nvSpPr>
        <p:spPr>
          <a:xfrm>
            <a:off x="3399370" y="403190"/>
            <a:ext cx="5375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EE97BD-11EE-4C87-8066-C9075FE712EB}"/>
              </a:ext>
            </a:extLst>
          </p:cNvPr>
          <p:cNvSpPr txBox="1"/>
          <p:nvPr/>
        </p:nvSpPr>
        <p:spPr>
          <a:xfrm>
            <a:off x="502178" y="1746298"/>
            <a:ext cx="1036134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Dada la siguiente información sobre los N 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Ubuntu" panose="020B0504030602030204" pitchFamily="34" charset="0"/>
              </a:rPr>
              <a:t>suscriptores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del servicio de agua, de los  cuales se conoce: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Código</a:t>
            </a:r>
          </a:p>
          <a:p>
            <a:pPr marL="171450" indent="-171450" algn="just">
              <a:buFontTx/>
              <a:buChar char="-"/>
            </a:pP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Nombre</a:t>
            </a:r>
          </a:p>
          <a:p>
            <a:pPr marL="171450" indent="-171450" algn="just">
              <a:buFontTx/>
              <a:buChar char="-"/>
            </a:pP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Estrato(1,2,3,4,5)</a:t>
            </a:r>
          </a:p>
          <a:p>
            <a:pPr marL="171450" indent="-171450" algn="just">
              <a:buFontTx/>
              <a:buChar char="-"/>
            </a:pP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Consumo</a:t>
            </a: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Se pide calcular el valor a pagar por concepto de servicio de agua de cada suscriptor y el TOTAL (Todos), de acuerdo con la siguiente indicación: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El valor del servicio de agua es la suma del valor de la tarifa básica y el valor del consumo. La tarifa básica depende del estrato, así:</a:t>
            </a: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Estrato      Tarifa Básica</a:t>
            </a: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    1                10.000</a:t>
            </a: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    2                15.000</a:t>
            </a: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    3                20.000</a:t>
            </a: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    4                25.000</a:t>
            </a: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    5                30.000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El valor del consumo es igual al consumo por $100.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Realizar el programa en Java que resuelva la situación problema presentada, utilizando el concepto de Clases y Objetos (POO) y </a:t>
            </a:r>
            <a:r>
              <a:rPr lang="es-CO" sz="1200" b="1" dirty="0" err="1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ArrayList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498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76497" y="264690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68" y="1043101"/>
            <a:ext cx="1171886" cy="1166678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729948" y="1471932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Clase</a:t>
            </a:r>
            <a:endParaRPr lang="es-C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10CFEA7-B794-4F4A-96E2-7573ADB751DD}"/>
              </a:ext>
            </a:extLst>
          </p:cNvPr>
          <p:cNvSpPr txBox="1"/>
          <p:nvPr/>
        </p:nvSpPr>
        <p:spPr>
          <a:xfrm>
            <a:off x="3399370" y="40319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1BC195-B7BC-4D45-B439-7AED4A35D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370" y="2209779"/>
            <a:ext cx="4247134" cy="394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89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48752" y="281623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24" y="1494199"/>
            <a:ext cx="976934" cy="97259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729948" y="1312496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Método  </a:t>
            </a:r>
            <a:endParaRPr lang="es-CO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FEF77F73-10F3-4356-87D0-8C911331600D}"/>
              </a:ext>
            </a:extLst>
          </p:cNvPr>
          <p:cNvSpPr/>
          <p:nvPr/>
        </p:nvSpPr>
        <p:spPr>
          <a:xfrm>
            <a:off x="2613372" y="3552982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D8F04D05-3722-438D-98D2-B8FC8B96880F}"/>
              </a:ext>
            </a:extLst>
          </p:cNvPr>
          <p:cNvSpPr/>
          <p:nvPr/>
        </p:nvSpPr>
        <p:spPr>
          <a:xfrm>
            <a:off x="7185682" y="3630142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3079AD4-1C8C-4F37-9764-FCA65AF4FA02}"/>
              </a:ext>
            </a:extLst>
          </p:cNvPr>
          <p:cNvSpPr/>
          <p:nvPr/>
        </p:nvSpPr>
        <p:spPr>
          <a:xfrm>
            <a:off x="773386" y="3340003"/>
            <a:ext cx="1629810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Estrato, consumo 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384A9958-D5B1-408C-9D87-675E1CDF7DB7}"/>
              </a:ext>
            </a:extLst>
          </p:cNvPr>
          <p:cNvSpPr/>
          <p:nvPr/>
        </p:nvSpPr>
        <p:spPr>
          <a:xfrm>
            <a:off x="3820766" y="2700930"/>
            <a:ext cx="2986492" cy="2382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err="1">
                <a:solidFill>
                  <a:srgbClr val="FFFF00"/>
                </a:solidFill>
              </a:rPr>
              <a:t>Factura_suscriptor</a:t>
            </a:r>
            <a:r>
              <a:rPr lang="es-ES" sz="1400" b="1" dirty="0">
                <a:solidFill>
                  <a:srgbClr val="FFFF00"/>
                </a:solidFill>
              </a:rPr>
              <a:t>()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Selección múltiple (</a:t>
            </a:r>
            <a:r>
              <a:rPr lang="es-ES" sz="1400" b="1" dirty="0" err="1">
                <a:solidFill>
                  <a:srgbClr val="FFFF00"/>
                </a:solidFill>
              </a:rPr>
              <a:t>switch</a:t>
            </a:r>
            <a:r>
              <a:rPr lang="es-ES" sz="1400" b="1" dirty="0">
                <a:solidFill>
                  <a:srgbClr val="FFFF00"/>
                </a:solidFill>
              </a:rPr>
              <a:t>) para calcular tarifa básica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Calcular valor del consumo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 err="1">
                <a:solidFill>
                  <a:srgbClr val="FFFF00"/>
                </a:solidFill>
              </a:rPr>
              <a:t>Valor_pagar</a:t>
            </a:r>
            <a:r>
              <a:rPr lang="es-ES" sz="1400" b="1" dirty="0">
                <a:solidFill>
                  <a:srgbClr val="FFFF00"/>
                </a:solidFill>
              </a:rPr>
              <a:t>=tarifa básica + valor consumo</a:t>
            </a: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082748B6-882F-44C4-A6DC-147BD193B090}"/>
              </a:ext>
            </a:extLst>
          </p:cNvPr>
          <p:cNvSpPr/>
          <p:nvPr/>
        </p:nvSpPr>
        <p:spPr>
          <a:xfrm>
            <a:off x="8412417" y="3340003"/>
            <a:ext cx="2015356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 dirty="0" err="1">
                <a:solidFill>
                  <a:srgbClr val="FFFF00"/>
                </a:solidFill>
              </a:rPr>
              <a:t>vp</a:t>
            </a:r>
            <a:r>
              <a:rPr lang="es-CO" sz="1400" b="1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C24BB65-AA01-40DF-BF9C-F8A9A2B879B4}"/>
              </a:ext>
            </a:extLst>
          </p:cNvPr>
          <p:cNvSpPr txBox="1"/>
          <p:nvPr/>
        </p:nvSpPr>
        <p:spPr>
          <a:xfrm>
            <a:off x="661988" y="2855998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entrada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62719F-D7A5-47BE-8C95-F9D602E5D8FC}"/>
              </a:ext>
            </a:extLst>
          </p:cNvPr>
          <p:cNvSpPr txBox="1"/>
          <p:nvPr/>
        </p:nvSpPr>
        <p:spPr>
          <a:xfrm>
            <a:off x="8412417" y="2889915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salida</a:t>
            </a:r>
            <a:endParaRPr lang="es-CO" sz="14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E5A382-59B4-4A9E-A1D7-4F613C8F8A68}"/>
              </a:ext>
            </a:extLst>
          </p:cNvPr>
          <p:cNvSpPr txBox="1"/>
          <p:nvPr/>
        </p:nvSpPr>
        <p:spPr>
          <a:xfrm>
            <a:off x="7961960" y="4160473"/>
            <a:ext cx="346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FUNCIÓN retorna o regresa un solo valor</a:t>
            </a:r>
            <a:endParaRPr lang="es-CO" sz="1400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AB53836-710E-49D1-B08B-D9DA36EF0516}"/>
              </a:ext>
            </a:extLst>
          </p:cNvPr>
          <p:cNvSpPr txBox="1"/>
          <p:nvPr/>
        </p:nvSpPr>
        <p:spPr>
          <a:xfrm>
            <a:off x="3399370" y="40319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</p:spTree>
    <p:extLst>
      <p:ext uri="{BB962C8B-B14F-4D97-AF65-F5344CB8AC3E}">
        <p14:creationId xmlns:p14="http://schemas.microsoft.com/office/powerpoint/2010/main" val="2678259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719325" y="-71309"/>
            <a:ext cx="264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34" y="575022"/>
            <a:ext cx="596442" cy="593791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(Clase)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FB72CB3-0F0C-5BA3-0C44-923635CF4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79" y="1206123"/>
            <a:ext cx="6058746" cy="502037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0F1EB74-0926-E6A3-261F-B09F1F468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800" y="1447176"/>
            <a:ext cx="3258005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10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798838" y="216002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81" y="1073149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</a:t>
            </a:r>
            <a:r>
              <a:rPr lang="es-ES" dirty="0" err="1"/>
              <a:t>Main</a:t>
            </a:r>
            <a:r>
              <a:rPr lang="es-ES" dirty="0"/>
              <a:t>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271728E-FAD5-9BE3-0F0A-495AD4153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052" y="1622853"/>
            <a:ext cx="4667901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6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65099" y="26504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99" y="878993"/>
            <a:ext cx="570720" cy="568183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</a:t>
            </a:r>
            <a:r>
              <a:rPr lang="es-ES" dirty="0" err="1"/>
              <a:t>Main</a:t>
            </a:r>
            <a:r>
              <a:rPr lang="es-ES" dirty="0"/>
              <a:t>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4C3AA2A-B8C1-4288-4DA6-94B160178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96" y="1447176"/>
            <a:ext cx="6134956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31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1987410" y="1158334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Definición de Clase – Objeto (Atributos – Métodos)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608088" y="1222583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1E4123C-6FC6-4424-8F31-E2D13648830A}"/>
              </a:ext>
            </a:extLst>
          </p:cNvPr>
          <p:cNvSpPr txBox="1"/>
          <p:nvPr/>
        </p:nvSpPr>
        <p:spPr>
          <a:xfrm>
            <a:off x="458189" y="3434843"/>
            <a:ext cx="3172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4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OBJETO</a:t>
            </a:r>
            <a:r>
              <a:rPr lang="es-CO" sz="2400" b="1" dirty="0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</a:rPr>
              <a:t>:  </a:t>
            </a:r>
            <a:r>
              <a:rPr lang="es-CO" sz="1600" b="1" dirty="0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</a:rPr>
              <a:t>Asociación de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C0D4EBF-27CF-400A-82D0-3AED1EC11B45}"/>
              </a:ext>
            </a:extLst>
          </p:cNvPr>
          <p:cNvSpPr txBox="1"/>
          <p:nvPr/>
        </p:nvSpPr>
        <p:spPr>
          <a:xfrm>
            <a:off x="3909391" y="2458952"/>
            <a:ext cx="807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Atributos (Características  o propiedades)</a:t>
            </a:r>
            <a:endParaRPr lang="es-CO" sz="1400" b="1" dirty="0">
              <a:solidFill>
                <a:srgbClr val="FF0000"/>
              </a:solidFill>
              <a:latin typeface="Ubuntu" panose="020B0504030602030204" pitchFamily="34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49AAFAF-D261-432A-87F8-5CF63F514D30}"/>
              </a:ext>
            </a:extLst>
          </p:cNvPr>
          <p:cNvCxnSpPr>
            <a:cxnSpLocks/>
          </p:cNvCxnSpPr>
          <p:nvPr/>
        </p:nvCxnSpPr>
        <p:spPr>
          <a:xfrm flipV="1">
            <a:off x="3390995" y="2782119"/>
            <a:ext cx="518396" cy="981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7BB630C-B6B5-4F24-91E3-E1CC3EEAB081}"/>
              </a:ext>
            </a:extLst>
          </p:cNvPr>
          <p:cNvCxnSpPr>
            <a:cxnSpLocks/>
          </p:cNvCxnSpPr>
          <p:nvPr/>
        </p:nvCxnSpPr>
        <p:spPr>
          <a:xfrm>
            <a:off x="3390995" y="3763617"/>
            <a:ext cx="637666" cy="743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D014429-8A0C-49D2-B83A-AF2A8B4FC40D}"/>
              </a:ext>
            </a:extLst>
          </p:cNvPr>
          <p:cNvSpPr txBox="1"/>
          <p:nvPr/>
        </p:nvSpPr>
        <p:spPr>
          <a:xfrm>
            <a:off x="4028661" y="4298052"/>
            <a:ext cx="807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Métodos (Operaciones – Acciones)</a:t>
            </a:r>
            <a:endParaRPr lang="es-CO" sz="1400" b="1" dirty="0">
              <a:solidFill>
                <a:srgbClr val="FF0000"/>
              </a:solidFill>
              <a:latin typeface="Ubuntu" panose="020B0504030602030204" pitchFamily="34" charset="0"/>
            </a:endParaRPr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2331DA9D-A3B2-4E7A-8354-F6C436340782}"/>
              </a:ext>
            </a:extLst>
          </p:cNvPr>
          <p:cNvSpPr/>
          <p:nvPr/>
        </p:nvSpPr>
        <p:spPr>
          <a:xfrm>
            <a:off x="1172817" y="3896508"/>
            <a:ext cx="357809" cy="7438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11B65F0-F378-4519-BA22-CB6F7AB88F79}"/>
              </a:ext>
            </a:extLst>
          </p:cNvPr>
          <p:cNvSpPr txBox="1"/>
          <p:nvPr/>
        </p:nvSpPr>
        <p:spPr>
          <a:xfrm>
            <a:off x="649357" y="4692134"/>
            <a:ext cx="1894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Ejemplo: </a:t>
            </a:r>
            <a:r>
              <a:rPr lang="es-CO" sz="1400" b="1" dirty="0">
                <a:solidFill>
                  <a:srgbClr val="00B0F0"/>
                </a:solidFill>
                <a:latin typeface="Ubuntu" panose="020B0504030602030204" pitchFamily="34" charset="0"/>
              </a:rPr>
              <a:t>La silla donde estamos sentados</a:t>
            </a:r>
            <a:r>
              <a:rPr lang="es-CO" sz="1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, la silla del comedor, </a:t>
            </a:r>
            <a:r>
              <a:rPr lang="es-CO" sz="1400" b="1" dirty="0">
                <a:solidFill>
                  <a:srgbClr val="00B0F0"/>
                </a:solidFill>
                <a:latin typeface="Ubuntu" panose="020B0504030602030204" pitchFamily="34" charset="0"/>
              </a:rPr>
              <a:t>la silla de espera en un Banco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FF5C66C-36AD-4D0F-BD21-7BC490FEDEC5}"/>
              </a:ext>
            </a:extLst>
          </p:cNvPr>
          <p:cNvSpPr txBox="1"/>
          <p:nvPr/>
        </p:nvSpPr>
        <p:spPr>
          <a:xfrm>
            <a:off x="3892063" y="3295924"/>
            <a:ext cx="591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b="1" dirty="0">
                <a:solidFill>
                  <a:srgbClr val="002060"/>
                </a:solidFill>
                <a:latin typeface="Ubuntu" panose="020B0504030602030204" pitchFamily="34" charset="0"/>
              </a:rPr>
              <a:t>Silla=&gt;  </a:t>
            </a:r>
            <a:r>
              <a:rPr lang="es-CO" sz="1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Color= </a:t>
            </a:r>
            <a:r>
              <a:rPr lang="es-CO" sz="1400" b="1" dirty="0">
                <a:solidFill>
                  <a:srgbClr val="00B0F0"/>
                </a:solidFill>
                <a:latin typeface="Ubuntu" panose="020B0504030602030204" pitchFamily="34" charset="0"/>
              </a:rPr>
              <a:t>Negro</a:t>
            </a:r>
            <a:r>
              <a:rPr lang="es-CO" sz="1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, material=</a:t>
            </a:r>
            <a:r>
              <a:rPr lang="es-CO" sz="1400" b="1" dirty="0">
                <a:solidFill>
                  <a:srgbClr val="00B0F0"/>
                </a:solidFill>
                <a:latin typeface="Ubuntu" panose="020B0504030602030204" pitchFamily="34" charset="0"/>
              </a:rPr>
              <a:t>madera</a:t>
            </a:r>
            <a:r>
              <a:rPr lang="es-CO" sz="1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, número de patas=</a:t>
            </a:r>
            <a:r>
              <a:rPr lang="es-CO" sz="1400" b="1" dirty="0">
                <a:solidFill>
                  <a:srgbClr val="00B0F0"/>
                </a:solidFill>
                <a:latin typeface="Ubuntu" panose="020B0504030602030204" pitchFamily="34" charset="0"/>
              </a:rPr>
              <a:t>2</a:t>
            </a:r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33B5210C-76F8-4D28-AF62-75B84CC3D50B}"/>
              </a:ext>
            </a:extLst>
          </p:cNvPr>
          <p:cNvSpPr/>
          <p:nvPr/>
        </p:nvSpPr>
        <p:spPr>
          <a:xfrm>
            <a:off x="4427787" y="2833398"/>
            <a:ext cx="357809" cy="369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058358B6-1251-4202-A2FF-210D0BB46BCC}"/>
              </a:ext>
            </a:extLst>
          </p:cNvPr>
          <p:cNvSpPr/>
          <p:nvPr/>
        </p:nvSpPr>
        <p:spPr>
          <a:xfrm>
            <a:off x="4427786" y="4687860"/>
            <a:ext cx="357809" cy="369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6D0EFC3-2C61-4148-A8E6-269A2A7A8633}"/>
              </a:ext>
            </a:extLst>
          </p:cNvPr>
          <p:cNvSpPr txBox="1"/>
          <p:nvPr/>
        </p:nvSpPr>
        <p:spPr>
          <a:xfrm>
            <a:off x="3892064" y="5181189"/>
            <a:ext cx="3860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b="1" dirty="0">
                <a:solidFill>
                  <a:srgbClr val="002060"/>
                </a:solidFill>
                <a:latin typeface="Ubuntu" panose="020B0504030602030204" pitchFamily="34" charset="0"/>
              </a:rPr>
              <a:t>Silla=&gt;  </a:t>
            </a:r>
            <a:r>
              <a:rPr lang="es-CO" sz="1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sentar(), golpear(), alcanzar()</a:t>
            </a:r>
          </a:p>
        </p:txBody>
      </p:sp>
      <p:sp>
        <p:nvSpPr>
          <p:cNvPr id="2" name="Flecha: hacia arriba 1">
            <a:extLst>
              <a:ext uri="{FF2B5EF4-FFF2-40B4-BE49-F238E27FC236}">
                <a16:creationId xmlns:a16="http://schemas.microsoft.com/office/drawing/2014/main" id="{FEA54205-D36F-4901-AF75-5D08CF4DD2A1}"/>
              </a:ext>
            </a:extLst>
          </p:cNvPr>
          <p:cNvSpPr/>
          <p:nvPr/>
        </p:nvSpPr>
        <p:spPr>
          <a:xfrm>
            <a:off x="1172817" y="2828284"/>
            <a:ext cx="357809" cy="60655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F677F5E-E199-4E09-8276-367AE0CCF8DC}"/>
              </a:ext>
            </a:extLst>
          </p:cNvPr>
          <p:cNvSpPr txBox="1"/>
          <p:nvPr/>
        </p:nvSpPr>
        <p:spPr>
          <a:xfrm>
            <a:off x="478834" y="2261736"/>
            <a:ext cx="2258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Particular  - Específico,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87BCF6A-63B0-482B-9E27-E73A1F91CE0F}"/>
              </a:ext>
            </a:extLst>
          </p:cNvPr>
          <p:cNvSpPr txBox="1"/>
          <p:nvPr/>
        </p:nvSpPr>
        <p:spPr>
          <a:xfrm>
            <a:off x="474468" y="2479773"/>
            <a:ext cx="2258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b="1" dirty="0">
                <a:solidFill>
                  <a:schemeClr val="accent2">
                    <a:lumMod val="50000"/>
                  </a:schemeClr>
                </a:solidFill>
                <a:latin typeface="Ubuntu" panose="020B0504030602030204" pitchFamily="34" charset="0"/>
              </a:rPr>
              <a:t>Instancia de una Clase</a:t>
            </a:r>
          </a:p>
        </p:txBody>
      </p:sp>
    </p:spTree>
    <p:extLst>
      <p:ext uri="{BB962C8B-B14F-4D97-AF65-F5344CB8AC3E}">
        <p14:creationId xmlns:p14="http://schemas.microsoft.com/office/powerpoint/2010/main" val="1585542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1987410" y="1158334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Representación de la Clase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475566" y="1250719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31" name="4 Rectángulo">
            <a:extLst>
              <a:ext uri="{FF2B5EF4-FFF2-40B4-BE49-F238E27FC236}">
                <a16:creationId xmlns:a16="http://schemas.microsoft.com/office/drawing/2014/main" id="{FABC594B-623C-4A77-BCA0-8B5CA076A018}"/>
              </a:ext>
            </a:extLst>
          </p:cNvPr>
          <p:cNvSpPr/>
          <p:nvPr/>
        </p:nvSpPr>
        <p:spPr>
          <a:xfrm>
            <a:off x="2628880" y="1916168"/>
            <a:ext cx="5572164" cy="571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Nombre de la Clase</a:t>
            </a:r>
            <a:endParaRPr lang="es-ES" dirty="0"/>
          </a:p>
        </p:txBody>
      </p:sp>
      <p:sp>
        <p:nvSpPr>
          <p:cNvPr id="32" name="5 Rectángulo">
            <a:extLst>
              <a:ext uri="{FF2B5EF4-FFF2-40B4-BE49-F238E27FC236}">
                <a16:creationId xmlns:a16="http://schemas.microsoft.com/office/drawing/2014/main" id="{B7CED8C0-977D-4FF9-A6C4-F64305427962}"/>
              </a:ext>
            </a:extLst>
          </p:cNvPr>
          <p:cNvSpPr/>
          <p:nvPr/>
        </p:nvSpPr>
        <p:spPr>
          <a:xfrm>
            <a:off x="2628880" y="2506102"/>
            <a:ext cx="5572164" cy="15716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Atributos</a:t>
            </a:r>
            <a:endParaRPr lang="es-ES" dirty="0"/>
          </a:p>
        </p:txBody>
      </p:sp>
      <p:sp>
        <p:nvSpPr>
          <p:cNvPr id="33" name="6 Rectángulo">
            <a:extLst>
              <a:ext uri="{FF2B5EF4-FFF2-40B4-BE49-F238E27FC236}">
                <a16:creationId xmlns:a16="http://schemas.microsoft.com/office/drawing/2014/main" id="{27CF1523-DD1B-45C0-9B64-73F266F4AC03}"/>
              </a:ext>
            </a:extLst>
          </p:cNvPr>
          <p:cNvSpPr/>
          <p:nvPr/>
        </p:nvSpPr>
        <p:spPr>
          <a:xfrm>
            <a:off x="2628880" y="4096168"/>
            <a:ext cx="5572164" cy="18573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Métodos()</a:t>
            </a:r>
          </a:p>
        </p:txBody>
      </p:sp>
    </p:spTree>
    <p:extLst>
      <p:ext uri="{BB962C8B-B14F-4D97-AF65-F5344CB8AC3E}">
        <p14:creationId xmlns:p14="http://schemas.microsoft.com/office/powerpoint/2010/main" val="2874043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1987410" y="1158334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Representación de la Clase  (Ejemplo de la Silla)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475566" y="1250719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31" name="4 Rectángulo">
            <a:extLst>
              <a:ext uri="{FF2B5EF4-FFF2-40B4-BE49-F238E27FC236}">
                <a16:creationId xmlns:a16="http://schemas.microsoft.com/office/drawing/2014/main" id="{FABC594B-623C-4A77-BCA0-8B5CA076A018}"/>
              </a:ext>
            </a:extLst>
          </p:cNvPr>
          <p:cNvSpPr/>
          <p:nvPr/>
        </p:nvSpPr>
        <p:spPr>
          <a:xfrm>
            <a:off x="2628880" y="1916168"/>
            <a:ext cx="5572164" cy="571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Silla</a:t>
            </a:r>
            <a:endParaRPr lang="es-ES" dirty="0"/>
          </a:p>
        </p:txBody>
      </p:sp>
      <p:sp>
        <p:nvSpPr>
          <p:cNvPr id="32" name="5 Rectángulo">
            <a:extLst>
              <a:ext uri="{FF2B5EF4-FFF2-40B4-BE49-F238E27FC236}">
                <a16:creationId xmlns:a16="http://schemas.microsoft.com/office/drawing/2014/main" id="{B7CED8C0-977D-4FF9-A6C4-F64305427962}"/>
              </a:ext>
            </a:extLst>
          </p:cNvPr>
          <p:cNvSpPr/>
          <p:nvPr/>
        </p:nvSpPr>
        <p:spPr>
          <a:xfrm>
            <a:off x="2628880" y="2506102"/>
            <a:ext cx="5572164" cy="15716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Color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Material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Número de patas</a:t>
            </a:r>
          </a:p>
        </p:txBody>
      </p:sp>
      <p:sp>
        <p:nvSpPr>
          <p:cNvPr id="33" name="6 Rectángulo">
            <a:extLst>
              <a:ext uri="{FF2B5EF4-FFF2-40B4-BE49-F238E27FC236}">
                <a16:creationId xmlns:a16="http://schemas.microsoft.com/office/drawing/2014/main" id="{27CF1523-DD1B-45C0-9B64-73F266F4AC03}"/>
              </a:ext>
            </a:extLst>
          </p:cNvPr>
          <p:cNvSpPr/>
          <p:nvPr/>
        </p:nvSpPr>
        <p:spPr>
          <a:xfrm>
            <a:off x="2628880" y="4096168"/>
            <a:ext cx="5572164" cy="18573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Sentar()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Golpear()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Alcanzar()</a:t>
            </a:r>
          </a:p>
        </p:txBody>
      </p:sp>
    </p:spTree>
    <p:extLst>
      <p:ext uri="{BB962C8B-B14F-4D97-AF65-F5344CB8AC3E}">
        <p14:creationId xmlns:p14="http://schemas.microsoft.com/office/powerpoint/2010/main" val="1125717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1987410" y="1158334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Representación de la Clase – </a:t>
            </a:r>
            <a:r>
              <a:rPr lang="es-ES" sz="2400" b="1" dirty="0">
                <a:solidFill>
                  <a:srgbClr val="C00000"/>
                </a:solidFill>
                <a:latin typeface="Ubuntu" panose="020B0504030602030204" pitchFamily="34" charset="0"/>
              </a:rPr>
              <a:t>Con la Herramienta </a:t>
            </a:r>
            <a:r>
              <a:rPr lang="es-ES" sz="2400" b="1" dirty="0" err="1">
                <a:solidFill>
                  <a:srgbClr val="C00000"/>
                </a:solidFill>
                <a:latin typeface="Ubuntu" panose="020B0504030602030204" pitchFamily="34" charset="0"/>
              </a:rPr>
              <a:t>StarUml</a:t>
            </a:r>
            <a:endParaRPr lang="es-ES" sz="2400" b="1" dirty="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475566" y="1250719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BE37527-EB4F-424F-9882-1583B5398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0" y="1687958"/>
            <a:ext cx="11211339" cy="504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54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1987410" y="1158334"/>
            <a:ext cx="8879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Representación de la Clase – </a:t>
            </a:r>
            <a:r>
              <a:rPr lang="es-ES" sz="2400" b="1" dirty="0">
                <a:solidFill>
                  <a:srgbClr val="C00000"/>
                </a:solidFill>
                <a:latin typeface="Ubuntu" panose="020B0504030602030204" pitchFamily="34" charset="0"/>
              </a:rPr>
              <a:t>Con la Herramienta </a:t>
            </a:r>
            <a:r>
              <a:rPr lang="es-ES" sz="2400" b="1" dirty="0" err="1">
                <a:solidFill>
                  <a:srgbClr val="C00000"/>
                </a:solidFill>
                <a:latin typeface="Ubuntu" panose="020B0504030602030204" pitchFamily="34" charset="0"/>
              </a:rPr>
              <a:t>StarUml</a:t>
            </a:r>
            <a:r>
              <a:rPr lang="es-ES" sz="2400" b="1" dirty="0">
                <a:solidFill>
                  <a:srgbClr val="C00000"/>
                </a:solidFill>
                <a:latin typeface="Ubuntu" panose="020B0504030602030204" pitchFamily="34" charset="0"/>
              </a:rPr>
              <a:t> </a:t>
            </a:r>
          </a:p>
          <a:p>
            <a:r>
              <a:rPr lang="es-ES" sz="2400" b="1" dirty="0">
                <a:solidFill>
                  <a:srgbClr val="C00000"/>
                </a:solidFill>
                <a:latin typeface="Ubuntu" panose="020B0504030602030204" pitchFamily="34" charset="0"/>
              </a:rPr>
              <a:t>                                     Otros ejemplos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475566" y="1250719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9774ADF9-A767-41F1-8443-2499EBC6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47" y="2157702"/>
            <a:ext cx="11484854" cy="408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66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717470" y="218524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06" y="1075846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227091" y="954667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Ejemplo: POO</a:t>
            </a:r>
            <a:endParaRPr lang="es-CO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129DE7C-B9FA-4A94-943A-D94F59395848}"/>
              </a:ext>
            </a:extLst>
          </p:cNvPr>
          <p:cNvSpPr txBox="1"/>
          <p:nvPr/>
        </p:nvSpPr>
        <p:spPr>
          <a:xfrm>
            <a:off x="3399370" y="403190"/>
            <a:ext cx="5375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EE97BD-11EE-4C87-8066-C9075FE712EB}"/>
              </a:ext>
            </a:extLst>
          </p:cNvPr>
          <p:cNvSpPr txBox="1"/>
          <p:nvPr/>
        </p:nvSpPr>
        <p:spPr>
          <a:xfrm>
            <a:off x="558449" y="2405047"/>
            <a:ext cx="103613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Dada la siguiente información sobre un 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Ubuntu" panose="020B0504030602030204" pitchFamily="34" charset="0"/>
              </a:rPr>
              <a:t>vendedor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 de una empresa, del  cual se conoce: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Documento de identidad</a:t>
            </a:r>
          </a:p>
          <a:p>
            <a:pPr marL="171450" indent="-171450" algn="just">
              <a:buFontTx/>
              <a:buChar char="-"/>
            </a:pP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Tipo Vendedor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(1=Puerta a Puerta, 2=Telemercadeo)</a:t>
            </a:r>
          </a:p>
          <a:p>
            <a:pPr marL="171450" indent="-171450" algn="just">
              <a:buFontTx/>
              <a:buChar char="-"/>
            </a:pP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Valor ventas del mes</a:t>
            </a: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Se pide calcular el valor a pagar por concepto de comisión al vendedor, de acuerdo con la siguiente indicación: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Para el vendedor de tipo 1(Puerta a Puerta) se le paga por concepto de comisión el  25%  del valor de las ventas del mes. Cuando el vendedor es tipo 2(Telemercadeo) se le paga por concepto de comisión el  20%  del valor de las ventas del mes.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Realizar el programa en Java que resuelva la situación problema presentada, utilizando el concepto de Clases y Objetos (POO).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5239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Violeta rojo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7162</TotalTime>
  <Words>1553</Words>
  <Application>Microsoft Office PowerPoint</Application>
  <PresentationFormat>Panorámica</PresentationFormat>
  <Paragraphs>272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5" baseType="lpstr">
      <vt:lpstr>Ubuntu</vt:lpstr>
      <vt:lpstr>arial</vt:lpstr>
      <vt:lpstr>arial</vt:lpstr>
      <vt:lpstr>Calibri</vt:lpstr>
      <vt:lpstr>Calibri Light</vt:lpstr>
      <vt:lpstr>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Camilo Rodriguez</cp:lastModifiedBy>
  <cp:revision>544</cp:revision>
  <dcterms:created xsi:type="dcterms:W3CDTF">2021-04-09T17:18:33Z</dcterms:created>
  <dcterms:modified xsi:type="dcterms:W3CDTF">2022-08-01T23:13:05Z</dcterms:modified>
</cp:coreProperties>
</file>